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omments/modernComment_12A_603B89CA.xml" ContentType="application/vnd.ms-powerpoint.comment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4F_94AB1E7B.xml" ContentType="application/vnd.ms-powerpoint.comments+xml"/>
  <Override PartName="/ppt/comments/modernComment_15D_127ED049.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870" r:id="rId5"/>
    <p:sldMasterId id="2147485735" r:id="rId6"/>
  </p:sldMasterIdLst>
  <p:notesMasterIdLst>
    <p:notesMasterId r:id="rId20"/>
  </p:notesMasterIdLst>
  <p:sldIdLst>
    <p:sldId id="343" r:id="rId7"/>
    <p:sldId id="350" r:id="rId8"/>
    <p:sldId id="348" r:id="rId9"/>
    <p:sldId id="351" r:id="rId10"/>
    <p:sldId id="355" r:id="rId11"/>
    <p:sldId id="298" r:id="rId12"/>
    <p:sldId id="354" r:id="rId13"/>
    <p:sldId id="333" r:id="rId14"/>
    <p:sldId id="269" r:id="rId15"/>
    <p:sldId id="353" r:id="rId16"/>
    <p:sldId id="352" r:id="rId17"/>
    <p:sldId id="335" r:id="rId18"/>
    <p:sldId id="349" r:id="rId1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B27934-1EE4-D3CD-AAD2-93E68A4DB171}" name="Becht, Jennifer M CIV USN COMSC NORFOLK VA (USA)" initials="B(" userId="S::jennifer.m.becht.civ@us.navy.mil::ed1e1550-ce43-46be-bcfd-5bbd48aa559b" providerId="AD"/>
  <p188:author id="{4B0590C4-0B77-17BB-5C76-08BC1496D4B5}" name="Scott, Nickolas L CIV USN COMSC NORFOLK VA (USA)" initials="S(" userId="S::nickolas.l.scott.civ@us.navy.mil::3b78d67f-9855-485d-b802-6b74dc66e0ac" providerId="AD"/>
  <p188:author id="{E3D088CB-725A-8BB8-92B6-A44C4EC0104B}" name="Nguyen, Trucmy T CIV USN COMSC NORFOLK VA (USA)" initials="N(" userId="S::trucmy.t.nguyen.civ@us.navy.mil::68c06a9a-3469-453d-9cee-f44780289a2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79646"/>
    <a:srgbClr val="FFC000"/>
    <a:srgbClr val="00FF00"/>
    <a:srgbClr val="C6EFCE"/>
    <a:srgbClr val="FF3399"/>
    <a:srgbClr val="CC66FF"/>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3DD6AD-4EB4-4F42-963D-CEA6D37FFACA}" v="271" dt="2023-04-05T13:22:05.192"/>
    <p1510:client id="{06A92540-4AD9-4379-8773-21DD0F198D10}" v="969" dt="2023-03-23T17:47:50.119"/>
    <p1510:client id="{0CD86725-8131-42B7-8509-DF9B8F27F85B}" v="230" dt="2023-03-23T18:02:18.241"/>
    <p1510:client id="{12E35993-6138-403F-93D4-9DE38883830F}" v="130" dt="2023-03-22T17:15:05.344"/>
    <p1510:client id="{173B7BB4-9B08-4ECC-AAB5-66B027C07B6E}" v="352" dt="2023-04-05T14:34:06.914"/>
    <p1510:client id="{19AD14A3-3EE5-4246-9938-684CC9785AC0}" v="38" dt="2023-04-04T15:28:27.935"/>
    <p1510:client id="{19ED4091-65A4-4463-BEF3-51FF1A721C1F}" v="192" dt="2023-03-21T17:30:47.432"/>
    <p1510:client id="{1A7A91D9-5089-4185-8458-A770E611B482}" v="176" dt="2023-04-04T15:41:03.544"/>
    <p1510:client id="{1CB228D3-7500-4881-8A44-D7DCC4E66421}" v="1331" dt="2023-03-24T16:01:02.156"/>
    <p1510:client id="{1FCFC114-BFD5-421B-A518-A99EEC705E2D}" v="262" dt="2023-03-22T19:32:58.698"/>
    <p1510:client id="{21DD8EF4-259C-4779-8B1F-461BA32DA6AB}" v="893" dt="2023-03-23T14:07:59.799"/>
    <p1510:client id="{27105D37-E686-44D1-8D01-D9B883843EAF}" v="35" dt="2023-03-22T17:42:14.405"/>
    <p1510:client id="{28F5D18C-CB99-4916-B6BD-8F9944BC16E9}" v="6" dt="2023-03-27T15:22:26.674"/>
    <p1510:client id="{2D0AB276-29E8-463A-A8B7-F4B75B9FC8F2}" v="6" dt="2023-03-23T17:57:07.415"/>
    <p1510:client id="{34E1E6F8-7A96-42DA-A739-10B4CD2355CA}" v="78" dt="2023-03-24T13:15:45.003"/>
    <p1510:client id="{355F97E2-FA51-49FD-8353-BBADC30FE0DE}" v="1" dt="2023-03-30T14:49:10.978"/>
    <p1510:client id="{3A3AAFDF-5419-4C8F-AEF0-1F3EEB82A5E5}" v="25" dt="2023-03-22T17:35:44.001"/>
    <p1510:client id="{3C4A2123-4A2C-4894-8744-5B37298FBE7E}" v="10" dt="2023-03-30T15:28:43.983"/>
    <p1510:client id="{3F9194B7-6F75-4393-A69D-338865CBC9A9}" v="53" dt="2023-03-21T18:03:50.767"/>
    <p1510:client id="{4572FBEE-CF72-497F-B3D5-A0429749E6EF}" v="29" dt="2023-03-23T12:05:20.893"/>
    <p1510:client id="{471C4E0C-E53E-4366-B7DA-87F8D782DD4B}" v="66" dt="2023-03-21T16:41:21.224"/>
    <p1510:client id="{479445E2-9686-4994-A428-9BC9BBB4633C}" v="1" dt="2023-03-24T14:28:29.734"/>
    <p1510:client id="{513C0541-F0A2-4064-9E8B-7078A72735C7}" v="152" dt="2023-03-22T19:42:32.495"/>
    <p1510:client id="{54F45909-7A24-4025-BF08-D8B33D5F1499}" v="91" dt="2023-03-23T14:00:46.046"/>
    <p1510:client id="{5526BB95-8D38-4748-8A78-58F293B287D4}" v="111" dt="2023-04-14T13:33:14.088"/>
    <p1510:client id="{55788832-E7B7-9561-3881-EE2C6BD57D53}" v="518" dt="2023-03-21T18:47:27.552"/>
    <p1510:client id="{589B37B3-01B7-46BC-8F23-48DB85A0296E}" v="103" dt="2023-04-17T16:18:05.387"/>
    <p1510:client id="{5AE29724-CCC5-444C-A42B-A8B3E4B691BA}" v="15" dt="2023-03-30T14:58:41.510"/>
    <p1510:client id="{5B8E1746-A6F0-4209-B1CE-E7A109A9FA0F}" v="43" dt="2023-03-22T17:12:57.512"/>
    <p1510:client id="{5CBB07D1-077E-4C0C-A623-18AA72404779}" v="363" dt="2023-03-30T16:52:28.841"/>
    <p1510:client id="{5DCE1AF8-6B34-4BB8-8357-8D2BA3F9D77F}" v="12" dt="2023-03-22T19:23:42.346"/>
    <p1510:client id="{5E5460E4-20AF-4781-BD21-63FF405DBBA2}" v="1" dt="2023-03-22T17:13:35.590"/>
    <p1510:client id="{68792CC3-1DB0-4E88-8281-1847CAD0884C}" v="1" dt="2023-04-17T12:27:41.510"/>
    <p1510:client id="{6B007C1E-BC11-4AE9-8F01-DBD13606876E}" v="772" dt="2023-03-21T15:35:27.783"/>
    <p1510:client id="{6B9C0C2C-5F41-4DF9-A8D2-A84F88259022}" v="142" dt="2023-04-06T14:37:50.689"/>
    <p1510:client id="{6BE316F3-DEF3-4D6A-B647-292B371EAD4E}" v="79" dt="2023-03-23T19:16:12.848"/>
    <p1510:client id="{7C21EB47-8805-4D11-97C6-0E802104C3E2}" v="281" dt="2023-03-28T17:20:50.666"/>
    <p1510:client id="{8014F7CD-AEC2-4BC1-B7A3-DFE6939F4056}" v="2" dt="2023-03-30T17:48:42.275"/>
    <p1510:client id="{969E1407-3F34-4104-97B7-5C0B98EB0F74}" v="147" dt="2023-03-23T18:11:32.686"/>
    <p1510:client id="{9CD8DE7B-0464-4BD3-80EB-5AFA723A9BFD}" v="5" dt="2023-03-23T16:29:13.246"/>
    <p1510:client id="{9D6CB93C-0D9C-4EC8-8195-B66CA176E9B5}" v="13" dt="2023-03-27T16:27:50.014"/>
    <p1510:client id="{9E8C423A-82EF-4B28-8161-C5A9C7FC7145}" v="13" dt="2023-04-14T13:27:16.518"/>
    <p1510:client id="{9F25AB5E-93F3-46AE-A8DC-9AEA17D0ACC9}" v="1" dt="2023-04-14T19:07:32.043"/>
    <p1510:client id="{A6EFED96-D7EA-4AC8-8D15-ACCBFD384566}" v="178" dt="2023-04-14T15:39:19.337"/>
    <p1510:client id="{A96BADA7-D260-475C-AB5D-EB4346AA039B}" v="1387" dt="2023-03-21T16:26:13.263"/>
    <p1510:client id="{AE87A41D-6901-4E44-AE1C-CB48A22412C8}" v="136" dt="2023-04-05T13:56:08.253"/>
    <p1510:client id="{B7E015D8-2DE0-4872-AE56-367E6B090C41}" v="144" dt="2023-04-14T14:19:54.826"/>
    <p1510:client id="{BB6C09AD-ACD5-465D-9BE9-9084658899F1}" v="8" dt="2023-03-22T19:02:50.585"/>
    <p1510:client id="{BB9D60FF-39DD-4D16-901F-C8A347E9EDA7}" v="44" dt="2023-03-21T17:59:53.729"/>
    <p1510:client id="{BDB2F3E6-8F09-408C-AF8B-92BA268461FE}" v="269" dt="2023-04-05T15:30:25.422"/>
    <p1510:client id="{BFBAB9F6-1C3F-4FCA-A01A-B09D3B72E8BB}" v="302" dt="2023-04-06T17:15:17.452"/>
    <p1510:client id="{C3E9762C-3E10-8343-D191-EE68DFC521AE}" v="128" dt="2023-03-22T18:20:11.690"/>
    <p1510:client id="{C9A2C43B-B10A-43BA-B32A-7D94A94AF063}" v="33" dt="2023-03-23T13:41:43.018"/>
    <p1510:client id="{CA0DB054-EAB2-4B58-ADBB-FFB3C71EB20E}" v="2" dt="2023-04-06T15:07:21.507"/>
    <p1510:client id="{CE7FD6FF-3759-4918-82B9-6D23F90EF61B}" v="20" dt="2023-04-04T16:49:10.297"/>
    <p1510:client id="{CEAB0281-02BC-43B6-9A2B-813315F2F152}" v="1137" dt="2023-04-14T16:06:19.919"/>
    <p1510:client id="{CF32437D-256E-4F9A-82BA-A67CF35743AE}" v="303" dt="2023-03-24T18:27:38.115"/>
    <p1510:client id="{D1B5FFCE-C18F-CE81-EF38-205D34E55F7C}" v="1929" dt="2023-04-14T16:58:28.170"/>
    <p1510:client id="{D5BBB758-A4AE-4D3C-A949-25DC9851D207}" v="59" dt="2023-04-14T18:43:28.355"/>
    <p1510:client id="{D78B1B84-85C9-4FB6-8F19-58DEF93CED9A}" v="292" dt="2023-04-18T15:19:58.795"/>
    <p1510:client id="{D7E31969-A609-4CC2-AF31-50E3180F4288}" v="676" dt="2023-04-17T16:30:58.541"/>
    <p1510:client id="{DD7AB725-9053-48E4-B208-0FCAC87739E4}" v="4" dt="2023-07-21T01:57:32.724"/>
    <p1510:client id="{DE21FAB6-13FC-4A7F-B320-2740BDB14EE2}" v="117" dt="2023-03-24T15:59:00.790"/>
    <p1510:client id="{E9D488BF-2455-481C-9C40-36CB5186DD64}" v="62" dt="2023-04-06T17:59:53.421"/>
    <p1510:client id="{F4DA522E-7E67-4B62-A50F-3E4C12DBCB8D}" v="2" dt="2023-03-23T19:15:19.758"/>
    <p1510:client id="{F6A4C5E0-2E8D-4722-97D6-40C18681D928}" v="8" dt="2023-04-04T16:51:34.673"/>
    <p1510:client id="{FB38CD2A-18DB-4EC5-9D6A-471CFE784346}" v="1" dt="2023-03-22T12:33:39.218"/>
    <p1510:client id="{FC41C741-F70F-4CC8-BA6B-B2478F1F07F9}" v="54" dt="2023-04-14T15:45:57.030"/>
    <p1510:client id="{FDCE83C6-8CDC-4E6B-8D2A-1F052A98D56C}" v="158" dt="2023-04-07T16:41:20.0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7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por, Eric S LCDR USN (USA)" userId="S::eric.s.topor.mil@us.navy.mil::b5b7165a-43ff-4b58-8939-aca9f9bfeb6e" providerId="AD" clId="Web-{DD7AB725-9053-48E4-B208-0FCAC87739E4}"/>
    <pc:docChg chg="modSld">
      <pc:chgData name="Topor, Eric S LCDR USN (USA)" userId="S::eric.s.topor.mil@us.navy.mil::b5b7165a-43ff-4b58-8939-aca9f9bfeb6e" providerId="AD" clId="Web-{DD7AB725-9053-48E4-B208-0FCAC87739E4}" dt="2023-07-21T01:57:32.724" v="1" actId="20577"/>
      <pc:docMkLst>
        <pc:docMk/>
      </pc:docMkLst>
      <pc:sldChg chg="modSp">
        <pc:chgData name="Topor, Eric S LCDR USN (USA)" userId="S::eric.s.topor.mil@us.navy.mil::b5b7165a-43ff-4b58-8939-aca9f9bfeb6e" providerId="AD" clId="Web-{DD7AB725-9053-48E4-B208-0FCAC87739E4}" dt="2023-07-21T01:57:32.724" v="1" actId="20577"/>
        <pc:sldMkLst>
          <pc:docMk/>
          <pc:sldMk cId="2660170853" sldId="343"/>
        </pc:sldMkLst>
        <pc:spChg chg="mod">
          <ac:chgData name="Topor, Eric S LCDR USN (USA)" userId="S::eric.s.topor.mil@us.navy.mil::b5b7165a-43ff-4b58-8939-aca9f9bfeb6e" providerId="AD" clId="Web-{DD7AB725-9053-48E4-B208-0FCAC87739E4}" dt="2023-07-21T01:57:32.724" v="1" actId="20577"/>
          <ac:spMkLst>
            <pc:docMk/>
            <pc:sldMk cId="2660170853" sldId="343"/>
            <ac:spMk id="25"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stephanie.a.smiros\OneDrive%20-%20US%20Navy-flankspeed\Documents\Notes\BUDGET\POM%2025\Draft%20Transition%20Plan%20with%203x%20T-AO%20removed%20(4%20Apr).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cked"/>
        <c:varyColors val="0"/>
        <c:ser>
          <c:idx val="0"/>
          <c:order val="0"/>
          <c:tx>
            <c:strRef>
              <c:f>'Graph w ALL'!$A$6</c:f>
              <c:strCache>
                <c:ptCount val="1"/>
                <c:pt idx="0">
                  <c:v>Excursion</c:v>
                </c:pt>
              </c:strCache>
            </c:strRef>
          </c:tx>
          <c:spPr>
            <a:solidFill>
              <a:schemeClr val="bg1">
                <a:lumMod val="75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ALL'!$B$6:$U$6</c:f>
              <c:numCache>
                <c:formatCode>General</c:formatCode>
                <c:ptCount val="20"/>
                <c:pt idx="0">
                  <c:v>15</c:v>
                </c:pt>
                <c:pt idx="1">
                  <c:v>17</c:v>
                </c:pt>
                <c:pt idx="2">
                  <c:v>17</c:v>
                </c:pt>
                <c:pt idx="3">
                  <c:v>15</c:v>
                </c:pt>
                <c:pt idx="4">
                  <c:v>16</c:v>
                </c:pt>
                <c:pt idx="5">
                  <c:v>17</c:v>
                </c:pt>
                <c:pt idx="6">
                  <c:v>18</c:v>
                </c:pt>
                <c:pt idx="7">
                  <c:v>17</c:v>
                </c:pt>
                <c:pt idx="8">
                  <c:v>18</c:v>
                </c:pt>
                <c:pt idx="9">
                  <c:v>19</c:v>
                </c:pt>
                <c:pt idx="10">
                  <c:v>19</c:v>
                </c:pt>
                <c:pt idx="11">
                  <c:v>17</c:v>
                </c:pt>
                <c:pt idx="12">
                  <c:v>17</c:v>
                </c:pt>
                <c:pt idx="13">
                  <c:v>17</c:v>
                </c:pt>
                <c:pt idx="14">
                  <c:v>17</c:v>
                </c:pt>
                <c:pt idx="15">
                  <c:v>17</c:v>
                </c:pt>
                <c:pt idx="16">
                  <c:v>18</c:v>
                </c:pt>
                <c:pt idx="17">
                  <c:v>19</c:v>
                </c:pt>
                <c:pt idx="18">
                  <c:v>20</c:v>
                </c:pt>
                <c:pt idx="19">
                  <c:v>20</c:v>
                </c:pt>
              </c:numCache>
            </c:numRef>
          </c:val>
          <c:extLst>
            <c:ext xmlns:c16="http://schemas.microsoft.com/office/drawing/2014/chart" uri="{C3380CC4-5D6E-409C-BE32-E72D297353CC}">
              <c16:uniqueId val="{00000000-88C4-4540-BCFD-12A46F456464}"/>
            </c:ext>
          </c:extLst>
        </c:ser>
        <c:ser>
          <c:idx val="2"/>
          <c:order val="2"/>
          <c:tx>
            <c:strRef>
              <c:f>'Graph w ALL'!$A$8</c:f>
              <c:strCache>
                <c:ptCount val="1"/>
                <c:pt idx="0">
                  <c:v>LEN</c:v>
                </c:pt>
              </c:strCache>
            </c:strRef>
          </c:tx>
          <c:spPr>
            <a:solidFill>
              <a:schemeClr val="accent4">
                <a:lumMod val="20000"/>
                <a:lumOff val="8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ALL'!$B$8:$U$8</c:f>
              <c:numCache>
                <c:formatCode>General</c:formatCode>
                <c:ptCount val="20"/>
                <c:pt idx="0">
                  <c:v>1</c:v>
                </c:pt>
                <c:pt idx="1">
                  <c:v>1</c:v>
                </c:pt>
                <c:pt idx="2">
                  <c:v>1</c:v>
                </c:pt>
                <c:pt idx="3">
                  <c:v>1</c:v>
                </c:pt>
              </c:numCache>
            </c:numRef>
          </c:val>
          <c:extLst>
            <c:ext xmlns:c16="http://schemas.microsoft.com/office/drawing/2014/chart" uri="{C3380CC4-5D6E-409C-BE32-E72D297353CC}">
              <c16:uniqueId val="{00000001-88C4-4540-BCFD-12A46F456464}"/>
            </c:ext>
          </c:extLst>
        </c:ser>
        <c:ser>
          <c:idx val="3"/>
          <c:order val="3"/>
          <c:tx>
            <c:strRef>
              <c:f>'Graph w ALL'!$A$9</c:f>
              <c:strCache>
                <c:ptCount val="1"/>
                <c:pt idx="0">
                  <c:v>HUM</c:v>
                </c:pt>
              </c:strCache>
            </c:strRef>
          </c:tx>
          <c:spPr>
            <a:solidFill>
              <a:schemeClr val="accent2">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ALL'!$B$9:$U$9</c:f>
              <c:numCache>
                <c:formatCode>General</c:formatCode>
                <c:ptCount val="20"/>
                <c:pt idx="3">
                  <c:v>1</c:v>
                </c:pt>
                <c:pt idx="4">
                  <c:v>1</c:v>
                </c:pt>
                <c:pt idx="5">
                  <c:v>1</c:v>
                </c:pt>
              </c:numCache>
            </c:numRef>
          </c:val>
          <c:extLst>
            <c:ext xmlns:c16="http://schemas.microsoft.com/office/drawing/2014/chart" uri="{C3380CC4-5D6E-409C-BE32-E72D297353CC}">
              <c16:uniqueId val="{00000002-88C4-4540-BCFD-12A46F456464}"/>
            </c:ext>
          </c:extLst>
        </c:ser>
        <c:ser>
          <c:idx val="4"/>
          <c:order val="4"/>
          <c:tx>
            <c:strRef>
              <c:f>'Graph w ALL'!$A$10</c:f>
              <c:strCache>
                <c:ptCount val="1"/>
                <c:pt idx="0">
                  <c:v>GRU</c:v>
                </c:pt>
              </c:strCache>
            </c:strRef>
          </c:tx>
          <c:spPr>
            <a:solidFill>
              <a:srgbClr val="FF9999"/>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ALL'!$B$10:$U$10</c:f>
              <c:numCache>
                <c:formatCode>General</c:formatCode>
                <c:ptCount val="20"/>
                <c:pt idx="2">
                  <c:v>1</c:v>
                </c:pt>
                <c:pt idx="3">
                  <c:v>1</c:v>
                </c:pt>
              </c:numCache>
            </c:numRef>
          </c:val>
          <c:extLst>
            <c:ext xmlns:c16="http://schemas.microsoft.com/office/drawing/2014/chart" uri="{C3380CC4-5D6E-409C-BE32-E72D297353CC}">
              <c16:uniqueId val="{00000003-88C4-4540-BCFD-12A46F456464}"/>
            </c:ext>
          </c:extLst>
        </c:ser>
        <c:ser>
          <c:idx val="5"/>
          <c:order val="5"/>
          <c:tx>
            <c:strRef>
              <c:f>'Graph w ALL'!$A$11</c:f>
              <c:strCache>
                <c:ptCount val="1"/>
                <c:pt idx="0">
                  <c:v>KAN</c:v>
                </c:pt>
              </c:strCache>
            </c:strRef>
          </c:tx>
          <c:spPr>
            <a:solidFill>
              <a:schemeClr val="accent6">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ALL'!$B$11:$U$11</c:f>
              <c:numCache>
                <c:formatCode>General</c:formatCode>
                <c:ptCount val="20"/>
                <c:pt idx="6">
                  <c:v>1</c:v>
                </c:pt>
                <c:pt idx="7">
                  <c:v>1</c:v>
                </c:pt>
              </c:numCache>
            </c:numRef>
          </c:val>
          <c:extLst>
            <c:ext xmlns:c16="http://schemas.microsoft.com/office/drawing/2014/chart" uri="{C3380CC4-5D6E-409C-BE32-E72D297353CC}">
              <c16:uniqueId val="{00000004-88C4-4540-BCFD-12A46F456464}"/>
            </c:ext>
          </c:extLst>
        </c:ser>
        <c:ser>
          <c:idx val="6"/>
          <c:order val="6"/>
          <c:tx>
            <c:strRef>
              <c:f>'Graph w ALL'!$A$12</c:f>
              <c:strCache>
                <c:ptCount val="1"/>
                <c:pt idx="0">
                  <c:v>GUAD</c:v>
                </c:pt>
              </c:strCache>
            </c:strRef>
          </c:tx>
          <c:spPr>
            <a:solidFill>
              <a:schemeClr val="accent1">
                <a:lumMod val="40000"/>
                <a:lumOff val="60000"/>
              </a:schemeClr>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ALL'!$B$12:$U$12</c:f>
              <c:numCache>
                <c:formatCode>General</c:formatCode>
                <c:ptCount val="20"/>
                <c:pt idx="7">
                  <c:v>1</c:v>
                </c:pt>
                <c:pt idx="8">
                  <c:v>1</c:v>
                </c:pt>
              </c:numCache>
            </c:numRef>
          </c:val>
          <c:extLst>
            <c:ext xmlns:c16="http://schemas.microsoft.com/office/drawing/2014/chart" uri="{C3380CC4-5D6E-409C-BE32-E72D297353CC}">
              <c16:uniqueId val="{00000005-88C4-4540-BCFD-12A46F456464}"/>
            </c:ext>
          </c:extLst>
        </c:ser>
        <c:ser>
          <c:idx val="7"/>
          <c:order val="7"/>
          <c:tx>
            <c:strRef>
              <c:f>'Graph w ALL'!$A$13</c:f>
              <c:strCache>
                <c:ptCount val="1"/>
                <c:pt idx="0">
                  <c:v>YUK</c:v>
                </c:pt>
              </c:strCache>
            </c:strRef>
          </c:tx>
          <c:spPr>
            <a:solidFill>
              <a:srgbClr val="B9B9FF"/>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ALL'!$B$13:$U$13</c:f>
              <c:numCache>
                <c:formatCode>General</c:formatCode>
                <c:ptCount val="20"/>
                <c:pt idx="10">
                  <c:v>1</c:v>
                </c:pt>
                <c:pt idx="11">
                  <c:v>1</c:v>
                </c:pt>
                <c:pt idx="12">
                  <c:v>1</c:v>
                </c:pt>
              </c:numCache>
            </c:numRef>
          </c:val>
          <c:extLst>
            <c:ext xmlns:c16="http://schemas.microsoft.com/office/drawing/2014/chart" uri="{C3380CC4-5D6E-409C-BE32-E72D297353CC}">
              <c16:uniqueId val="{00000006-88C4-4540-BCFD-12A46F456464}"/>
            </c:ext>
          </c:extLst>
        </c:ser>
        <c:ser>
          <c:idx val="8"/>
          <c:order val="8"/>
          <c:tx>
            <c:strRef>
              <c:f>'Graph w ALL'!$A$14</c:f>
              <c:strCache>
                <c:ptCount val="1"/>
                <c:pt idx="0">
                  <c:v>LAR</c:v>
                </c:pt>
              </c:strCache>
            </c:strRef>
          </c:tx>
          <c:spPr>
            <a:solidFill>
              <a:srgbClr val="66CCFF"/>
            </a:solidFill>
            <a:ln>
              <a:solidFill>
                <a:schemeClr val="tx1"/>
              </a:solidFill>
            </a:ln>
            <a:effectLst/>
          </c:spP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ALL'!$B$14:$U$14</c:f>
              <c:numCache>
                <c:formatCode>General</c:formatCode>
                <c:ptCount val="20"/>
                <c:pt idx="13">
                  <c:v>1</c:v>
                </c:pt>
                <c:pt idx="14">
                  <c:v>1</c:v>
                </c:pt>
              </c:numCache>
            </c:numRef>
          </c:val>
          <c:extLst>
            <c:ext xmlns:c16="http://schemas.microsoft.com/office/drawing/2014/chart" uri="{C3380CC4-5D6E-409C-BE32-E72D297353CC}">
              <c16:uniqueId val="{00000007-88C4-4540-BCFD-12A46F456464}"/>
            </c:ext>
          </c:extLst>
        </c:ser>
        <c:dLbls>
          <c:showLegendKey val="0"/>
          <c:showVal val="0"/>
          <c:showCatName val="0"/>
          <c:showSerName val="0"/>
          <c:showPercent val="0"/>
          <c:showBubbleSize val="0"/>
        </c:dLbls>
        <c:axId val="606622928"/>
        <c:axId val="606625880"/>
      </c:areaChart>
      <c:lineChart>
        <c:grouping val="standard"/>
        <c:varyColors val="0"/>
        <c:ser>
          <c:idx val="1"/>
          <c:order val="1"/>
          <c:tx>
            <c:strRef>
              <c:f>'Graph w ALL'!$A$7</c:f>
              <c:strCache>
                <c:ptCount val="1"/>
                <c:pt idx="0">
                  <c:v>187 Extended</c:v>
                </c:pt>
              </c:strCache>
            </c:strRef>
          </c:tx>
          <c:spPr>
            <a:ln w="28575" cap="rnd">
              <a:solidFill>
                <a:schemeClr val="tx1"/>
              </a:solidFill>
              <a:round/>
            </a:ln>
            <a:effectLst/>
          </c:spPr>
          <c:marker>
            <c:symbol val="none"/>
          </c:marker>
          <c:cat>
            <c:strRef>
              <c:f>'Graph w ALL'!$B$5:$U$5</c:f>
              <c:strCache>
                <c:ptCount val="20"/>
                <c:pt idx="0">
                  <c:v>FY23</c:v>
                </c:pt>
                <c:pt idx="1">
                  <c:v>FY24</c:v>
                </c:pt>
                <c:pt idx="2">
                  <c:v>FY25</c:v>
                </c:pt>
                <c:pt idx="3">
                  <c:v>FY26</c:v>
                </c:pt>
                <c:pt idx="4">
                  <c:v>FY27</c:v>
                </c:pt>
                <c:pt idx="5">
                  <c:v>FY28</c:v>
                </c:pt>
                <c:pt idx="6">
                  <c:v>FY29</c:v>
                </c:pt>
                <c:pt idx="7">
                  <c:v>FY30</c:v>
                </c:pt>
                <c:pt idx="8">
                  <c:v>FY31</c:v>
                </c:pt>
                <c:pt idx="9">
                  <c:v>FY32</c:v>
                </c:pt>
                <c:pt idx="10">
                  <c:v>FY33</c:v>
                </c:pt>
                <c:pt idx="11">
                  <c:v>FY34</c:v>
                </c:pt>
                <c:pt idx="12">
                  <c:v>FY35</c:v>
                </c:pt>
                <c:pt idx="13">
                  <c:v>FY36</c:v>
                </c:pt>
                <c:pt idx="14">
                  <c:v>FY37</c:v>
                </c:pt>
                <c:pt idx="15">
                  <c:v>FY38</c:v>
                </c:pt>
                <c:pt idx="16">
                  <c:v>FY39</c:v>
                </c:pt>
                <c:pt idx="17">
                  <c:v>FY40</c:v>
                </c:pt>
                <c:pt idx="18">
                  <c:v>FY41</c:v>
                </c:pt>
                <c:pt idx="19">
                  <c:v>FY42</c:v>
                </c:pt>
              </c:strCache>
            </c:strRef>
          </c:cat>
          <c:val>
            <c:numRef>
              <c:f>'Graph w ALL'!$B$7:$U$7</c:f>
              <c:numCache>
                <c:formatCode>General</c:formatCode>
                <c:ptCount val="20"/>
                <c:pt idx="0">
                  <c:v>16</c:v>
                </c:pt>
                <c:pt idx="1">
                  <c:v>18</c:v>
                </c:pt>
                <c:pt idx="2">
                  <c:v>19</c:v>
                </c:pt>
                <c:pt idx="3">
                  <c:v>18</c:v>
                </c:pt>
                <c:pt idx="4">
                  <c:v>17</c:v>
                </c:pt>
                <c:pt idx="5">
                  <c:v>18</c:v>
                </c:pt>
                <c:pt idx="6">
                  <c:v>19</c:v>
                </c:pt>
                <c:pt idx="7">
                  <c:v>19</c:v>
                </c:pt>
                <c:pt idx="8">
                  <c:v>19</c:v>
                </c:pt>
                <c:pt idx="9">
                  <c:v>19</c:v>
                </c:pt>
                <c:pt idx="10">
                  <c:v>20</c:v>
                </c:pt>
                <c:pt idx="11">
                  <c:v>18</c:v>
                </c:pt>
                <c:pt idx="12">
                  <c:v>18</c:v>
                </c:pt>
                <c:pt idx="13">
                  <c:v>18</c:v>
                </c:pt>
                <c:pt idx="14">
                  <c:v>18</c:v>
                </c:pt>
                <c:pt idx="15">
                  <c:v>17</c:v>
                </c:pt>
                <c:pt idx="16">
                  <c:v>18</c:v>
                </c:pt>
                <c:pt idx="17">
                  <c:v>19</c:v>
                </c:pt>
                <c:pt idx="18">
                  <c:v>20</c:v>
                </c:pt>
                <c:pt idx="19">
                  <c:v>20</c:v>
                </c:pt>
              </c:numCache>
            </c:numRef>
          </c:val>
          <c:smooth val="0"/>
          <c:extLst>
            <c:ext xmlns:c16="http://schemas.microsoft.com/office/drawing/2014/chart" uri="{C3380CC4-5D6E-409C-BE32-E72D297353CC}">
              <c16:uniqueId val="{00000008-88C4-4540-BCFD-12A46F456464}"/>
            </c:ext>
          </c:extLst>
        </c:ser>
        <c:dLbls>
          <c:showLegendKey val="0"/>
          <c:showVal val="0"/>
          <c:showCatName val="0"/>
          <c:showSerName val="0"/>
          <c:showPercent val="0"/>
          <c:showBubbleSize val="0"/>
        </c:dLbls>
        <c:marker val="1"/>
        <c:smooth val="0"/>
        <c:axId val="606622928"/>
        <c:axId val="606625880"/>
      </c:lineChart>
      <c:catAx>
        <c:axId val="606622928"/>
        <c:scaling>
          <c:orientation val="minMax"/>
        </c:scaling>
        <c:delete val="0"/>
        <c:axPos val="b"/>
        <c:numFmt formatCode="General" sourceLinked="1"/>
        <c:majorTickMark val="cross"/>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6625880"/>
        <c:crosses val="autoZero"/>
        <c:auto val="1"/>
        <c:lblAlgn val="ctr"/>
        <c:lblOffset val="100"/>
        <c:noMultiLvlLbl val="0"/>
      </c:catAx>
      <c:valAx>
        <c:axId val="606625880"/>
        <c:scaling>
          <c:orientation val="minMax"/>
          <c:max val="21"/>
          <c:min val="14"/>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662292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2A_603B89CA.xml><?xml version="1.0" encoding="utf-8"?>
<p188:cmLst xmlns:a="http://schemas.openxmlformats.org/drawingml/2006/main" xmlns:r="http://schemas.openxmlformats.org/officeDocument/2006/relationships" xmlns:p188="http://schemas.microsoft.com/office/powerpoint/2018/8/main">
  <p188:cm id="{205A8F7F-1CFB-43F6-9A7E-85F1D07BB20C}" authorId="{4B0590C4-0B77-17BB-5C76-08BC1496D4B5}" created="2023-04-14T18:43:13.589">
    <pc:sldMkLst xmlns:pc="http://schemas.microsoft.com/office/powerpoint/2013/main/command">
      <pc:docMk/>
      <pc:sldMk cId="1614514634" sldId="298"/>
    </pc:sldMkLst>
    <p188:txBody>
      <a:bodyPr/>
      <a:lstStyle/>
      <a:p>
        <a:r>
          <a:rPr lang="en-US"/>
          <a:t>DSM guidance on brief, high level bullets only on slides, move details down into the notes and use them for talking points.
April 14, 2023 at 2:38 PM</a:t>
        </a:r>
      </a:p>
    </p188:txBody>
  </p188:cm>
</p188:cmLst>
</file>

<file path=ppt/comments/modernComment_14F_94AB1E7B.xml><?xml version="1.0" encoding="utf-8"?>
<p188:cmLst xmlns:a="http://schemas.openxmlformats.org/drawingml/2006/main" xmlns:r="http://schemas.openxmlformats.org/officeDocument/2006/relationships" xmlns:p188="http://schemas.microsoft.com/office/powerpoint/2018/8/main">
  <p188:cm id="{86A5F8E3-60D4-41C4-BCA3-AA74D45DBF23}" authorId="{4B0590C4-0B77-17BB-5C76-08BC1496D4B5}" created="2023-04-14T18:43:28.339">
    <pc:sldMkLst xmlns:pc="http://schemas.microsoft.com/office/powerpoint/2013/main/command">
      <pc:docMk/>
      <pc:sldMk cId="2494242427" sldId="335"/>
    </pc:sldMkLst>
    <p188:txBody>
      <a:bodyPr/>
      <a:lstStyle/>
      <a:p>
        <a:r>
          <a:rPr lang="en-US"/>
          <a:t>DSM guidance on brief, high level bullets only on slides, move details down into the notes and use them for talking points.
April 14, 2023 at 2:38 PM</a:t>
        </a:r>
      </a:p>
    </p188:txBody>
  </p188:cm>
</p188:cmLst>
</file>

<file path=ppt/comments/modernComment_15D_127ED049.xml><?xml version="1.0" encoding="utf-8"?>
<p188:cmLst xmlns:a="http://schemas.openxmlformats.org/drawingml/2006/main" xmlns:r="http://schemas.openxmlformats.org/officeDocument/2006/relationships" xmlns:p188="http://schemas.microsoft.com/office/powerpoint/2018/8/main">
  <p188:cm id="{86A5F8E3-60D4-41C4-BCA3-AA74D45DBF23}" authorId="{4B0590C4-0B77-17BB-5C76-08BC1496D4B5}" created="2023-04-14T18:43:28.339">
    <pc:sldMkLst xmlns:pc="http://schemas.microsoft.com/office/powerpoint/2013/main/command">
      <pc:docMk/>
      <pc:sldMk cId="2494242427" sldId="335"/>
    </pc:sldMkLst>
    <p188:txBody>
      <a:bodyPr/>
      <a:lstStyle/>
      <a:p>
        <a:r>
          <a:rPr lang="en-US"/>
          <a:t>DSM guidance on brief, high level bullets only on slides, move details down into the notes and use them for talking points.
April 14, 2023 at 2:38 PM</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E370A7-D85F-4398-A7D9-223F734BE9AD}"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102D2E47-79A0-4523-B725-8DF0AE1EF770}">
      <dgm:prSet phldrT="[Text]"/>
      <dgm:spPr/>
      <dgm:t>
        <a:bodyPr/>
        <a:lstStyle/>
        <a:p>
          <a:r>
            <a:rPr lang="ja-JP" altLang="en-US" dirty="0"/>
            <a:t>メンテナンス計画</a:t>
          </a:r>
          <a:endParaRPr lang="en-US" dirty="0"/>
        </a:p>
      </dgm:t>
    </dgm:pt>
    <dgm:pt modelId="{E92D3507-EFCC-44DA-B9BE-2BA865226EB4}" type="parTrans" cxnId="{3A509BD4-5B48-4F1A-8015-96E8590109CA}">
      <dgm:prSet/>
      <dgm:spPr/>
      <dgm:t>
        <a:bodyPr/>
        <a:lstStyle/>
        <a:p>
          <a:endParaRPr lang="en-US"/>
        </a:p>
      </dgm:t>
    </dgm:pt>
    <dgm:pt modelId="{DA7F6809-6D03-43F9-BAE0-1B2D3FA60752}" type="sibTrans" cxnId="{3A509BD4-5B48-4F1A-8015-96E8590109CA}">
      <dgm:prSet/>
      <dgm:spPr/>
      <dgm:t>
        <a:bodyPr/>
        <a:lstStyle/>
        <a:p>
          <a:endParaRPr lang="en-US"/>
        </a:p>
      </dgm:t>
    </dgm:pt>
    <dgm:pt modelId="{D20C31ED-3EF9-4189-9D70-44813B8AD557}">
      <dgm:prSet phldrT="[Text]"/>
      <dgm:spPr/>
      <dgm:t>
        <a:bodyPr/>
        <a:lstStyle/>
        <a:p>
          <a:endParaRPr lang="en-US" dirty="0"/>
        </a:p>
      </dgm:t>
    </dgm:pt>
    <dgm:pt modelId="{1A1BB480-6C32-4FF3-9247-D1EB49F52728}" type="parTrans" cxnId="{8AE77F30-28E7-43B9-9C0D-68899B5A4A32}">
      <dgm:prSet/>
      <dgm:spPr/>
      <dgm:t>
        <a:bodyPr/>
        <a:lstStyle/>
        <a:p>
          <a:endParaRPr lang="en-US"/>
        </a:p>
      </dgm:t>
    </dgm:pt>
    <dgm:pt modelId="{DAEE2E75-7C67-41EB-833E-E5D93B3179CF}" type="sibTrans" cxnId="{8AE77F30-28E7-43B9-9C0D-68899B5A4A32}">
      <dgm:prSet/>
      <dgm:spPr/>
      <dgm:t>
        <a:bodyPr/>
        <a:lstStyle/>
        <a:p>
          <a:endParaRPr lang="en-US"/>
        </a:p>
      </dgm:t>
    </dgm:pt>
    <dgm:pt modelId="{9C4FAEA5-BCE8-4A7B-A4DB-194955671039}" type="pres">
      <dgm:prSet presAssocID="{6BE370A7-D85F-4398-A7D9-223F734BE9AD}" presName="Name0" presStyleCnt="0">
        <dgm:presLayoutVars>
          <dgm:dir/>
          <dgm:animLvl val="lvl"/>
          <dgm:resizeHandles/>
        </dgm:presLayoutVars>
      </dgm:prSet>
      <dgm:spPr/>
    </dgm:pt>
    <dgm:pt modelId="{724BE930-A5D4-4416-BA5C-D0320762ECBC}" type="pres">
      <dgm:prSet presAssocID="{102D2E47-79A0-4523-B725-8DF0AE1EF770}" presName="linNode" presStyleCnt="0"/>
      <dgm:spPr/>
    </dgm:pt>
    <dgm:pt modelId="{A93C3792-22B6-4A0B-AF86-365BEDF8CC07}" type="pres">
      <dgm:prSet presAssocID="{102D2E47-79A0-4523-B725-8DF0AE1EF770}" presName="parentShp" presStyleLbl="node1" presStyleIdx="0" presStyleCnt="1" custLinFactNeighborX="-21848" custLinFactNeighborY="3386">
        <dgm:presLayoutVars>
          <dgm:bulletEnabled val="1"/>
        </dgm:presLayoutVars>
      </dgm:prSet>
      <dgm:spPr/>
    </dgm:pt>
    <dgm:pt modelId="{6E8F0003-A7E3-4B25-9945-99920BE316A3}" type="pres">
      <dgm:prSet presAssocID="{102D2E47-79A0-4523-B725-8DF0AE1EF770}" presName="childShp" presStyleLbl="bgAccFollowNode1" presStyleIdx="0" presStyleCnt="1" custScaleX="67447" custLinFactNeighborX="-31792" custLinFactNeighborY="1581">
        <dgm:presLayoutVars>
          <dgm:bulletEnabled val="1"/>
        </dgm:presLayoutVars>
      </dgm:prSet>
      <dgm:spPr/>
    </dgm:pt>
  </dgm:ptLst>
  <dgm:cxnLst>
    <dgm:cxn modelId="{8AE77F30-28E7-43B9-9C0D-68899B5A4A32}" srcId="{102D2E47-79A0-4523-B725-8DF0AE1EF770}" destId="{D20C31ED-3EF9-4189-9D70-44813B8AD557}" srcOrd="0" destOrd="0" parTransId="{1A1BB480-6C32-4FF3-9247-D1EB49F52728}" sibTransId="{DAEE2E75-7C67-41EB-833E-E5D93B3179CF}"/>
    <dgm:cxn modelId="{FEAD9269-8AC0-4B56-A138-0C0B0179F01D}" type="presOf" srcId="{6BE370A7-D85F-4398-A7D9-223F734BE9AD}" destId="{9C4FAEA5-BCE8-4A7B-A4DB-194955671039}" srcOrd="0" destOrd="0" presId="urn:microsoft.com/office/officeart/2005/8/layout/vList6"/>
    <dgm:cxn modelId="{8BF26C7F-F78C-4D32-BCD4-BA44B35A32C1}" type="presOf" srcId="{D20C31ED-3EF9-4189-9D70-44813B8AD557}" destId="{6E8F0003-A7E3-4B25-9945-99920BE316A3}" srcOrd="0" destOrd="0" presId="urn:microsoft.com/office/officeart/2005/8/layout/vList6"/>
    <dgm:cxn modelId="{7CC7BAB6-AA39-4B92-81D8-B00F3A8CBB0B}" type="presOf" srcId="{102D2E47-79A0-4523-B725-8DF0AE1EF770}" destId="{A93C3792-22B6-4A0B-AF86-365BEDF8CC07}" srcOrd="0" destOrd="0" presId="urn:microsoft.com/office/officeart/2005/8/layout/vList6"/>
    <dgm:cxn modelId="{3A509BD4-5B48-4F1A-8015-96E8590109CA}" srcId="{6BE370A7-D85F-4398-A7D9-223F734BE9AD}" destId="{102D2E47-79A0-4523-B725-8DF0AE1EF770}" srcOrd="0" destOrd="0" parTransId="{E92D3507-EFCC-44DA-B9BE-2BA865226EB4}" sibTransId="{DA7F6809-6D03-43F9-BAE0-1B2D3FA60752}"/>
    <dgm:cxn modelId="{8DEF7B1E-E047-4861-A476-25110E539EF0}" type="presParOf" srcId="{9C4FAEA5-BCE8-4A7B-A4DB-194955671039}" destId="{724BE930-A5D4-4416-BA5C-D0320762ECBC}" srcOrd="0" destOrd="0" presId="urn:microsoft.com/office/officeart/2005/8/layout/vList6"/>
    <dgm:cxn modelId="{6C4650DC-841F-41CE-A1E0-07A0FDA9DFE8}" type="presParOf" srcId="{724BE930-A5D4-4416-BA5C-D0320762ECBC}" destId="{A93C3792-22B6-4A0B-AF86-365BEDF8CC07}" srcOrd="0" destOrd="0" presId="urn:microsoft.com/office/officeart/2005/8/layout/vList6"/>
    <dgm:cxn modelId="{A7751986-BC69-44F7-841C-21C610365B6E}" type="presParOf" srcId="{724BE930-A5D4-4416-BA5C-D0320762ECBC}" destId="{6E8F0003-A7E3-4B25-9945-99920BE316A3}"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F0003-A7E3-4B25-9945-99920BE316A3}">
      <dsp:nvSpPr>
        <dsp:cNvPr id="0" name=""/>
        <dsp:cNvSpPr/>
      </dsp:nvSpPr>
      <dsp:spPr>
        <a:xfrm>
          <a:off x="3070166" y="0"/>
          <a:ext cx="3353498" cy="1849514"/>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275" tIns="41275" rIns="41275" bIns="41275" numCol="1" spcCol="1270" anchor="t" anchorCtr="0">
          <a:noAutofit/>
        </a:bodyPr>
        <a:lstStyle/>
        <a:p>
          <a:pPr marL="285750" lvl="1" indent="-285750" algn="l" defTabSz="2889250">
            <a:lnSpc>
              <a:spcPct val="90000"/>
            </a:lnSpc>
            <a:spcBef>
              <a:spcPct val="0"/>
            </a:spcBef>
            <a:spcAft>
              <a:spcPct val="15000"/>
            </a:spcAft>
            <a:buChar char="•"/>
          </a:pPr>
          <a:endParaRPr lang="en-US" sz="6500" kern="1200" dirty="0"/>
        </a:p>
      </dsp:txBody>
      <dsp:txXfrm>
        <a:off x="3070166" y="231189"/>
        <a:ext cx="2659930" cy="1387136"/>
      </dsp:txXfrm>
    </dsp:sp>
    <dsp:sp modelId="{A93C3792-22B6-4A0B-AF86-365BEDF8CC07}">
      <dsp:nvSpPr>
        <dsp:cNvPr id="0" name=""/>
        <dsp:cNvSpPr/>
      </dsp:nvSpPr>
      <dsp:spPr>
        <a:xfrm>
          <a:off x="0" y="0"/>
          <a:ext cx="3314700" cy="184951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marL="0" lvl="0" indent="0" algn="ctr" defTabSz="1733550">
            <a:lnSpc>
              <a:spcPct val="90000"/>
            </a:lnSpc>
            <a:spcBef>
              <a:spcPct val="0"/>
            </a:spcBef>
            <a:spcAft>
              <a:spcPct val="35000"/>
            </a:spcAft>
            <a:buNone/>
          </a:pPr>
          <a:r>
            <a:rPr lang="ja-JP" altLang="en-US" sz="3900" kern="1200" dirty="0"/>
            <a:t>メンテナンス計画</a:t>
          </a:r>
          <a:endParaRPr lang="en-US" sz="3900" kern="1200" dirty="0"/>
        </a:p>
      </dsp:txBody>
      <dsp:txXfrm>
        <a:off x="90286" y="90286"/>
        <a:ext cx="3134128" cy="1668942"/>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9074D782-C704-4299-8395-496597FDAE3D}" type="datetimeFigureOut">
              <a:rPr lang="en-US"/>
              <a:pPr>
                <a:defRPr/>
              </a:pPr>
              <a:t>7/20/2023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50FC480-A1A1-4F5D-AD2C-1353527BA57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74010AF-5950-4D01-8767-ED623DE5C993}" type="slidenum">
              <a:rPr lang="en-US" smtClean="0">
                <a:solidFill>
                  <a:prstClr val="black"/>
                </a:solidFill>
              </a:rPr>
              <a:pPr/>
              <a:t>5</a:t>
            </a:fld>
            <a:endParaRPr lang="en-US">
              <a:solidFill>
                <a:prstClr val="black"/>
              </a:solidFill>
            </a:endParaRPr>
          </a:p>
        </p:txBody>
      </p:sp>
      <p:sp>
        <p:nvSpPr>
          <p:cNvPr id="29700" name="Rectangle 3"/>
          <p:cNvSpPr>
            <a:spLocks noGrp="1" noRot="1" noChangeAspect="1" noChangeArrowheads="1" noTextEdit="1"/>
          </p:cNvSpPr>
          <p:nvPr>
            <p:ph type="sldImg"/>
          </p:nvPr>
        </p:nvSpPr>
        <p:spPr>
          <a:xfrm>
            <a:off x="1989138" y="627063"/>
            <a:ext cx="3067050" cy="2300287"/>
          </a:xfrm>
          <a:ln w="12700" cap="flat">
            <a:solidFill>
              <a:schemeClr val="tx1"/>
            </a:solidFill>
          </a:ln>
        </p:spPr>
      </p:sp>
      <p:sp>
        <p:nvSpPr>
          <p:cNvPr id="3" name="Notes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178023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USNS LARAMIE (T-AO 203)</a:t>
            </a:r>
          </a:p>
          <a:p>
            <a:r>
              <a:rPr lang="en-US" dirty="0"/>
              <a:t>43 Work Requests Entered</a:t>
            </a:r>
          </a:p>
          <a:p>
            <a:r>
              <a:rPr lang="en-US" dirty="0"/>
              <a:t>890 SQFT of Suspect Plating</a:t>
            </a:r>
          </a:p>
          <a:p>
            <a:r>
              <a:rPr lang="en-US" dirty="0"/>
              <a:t>50,850 SQFT Coating Maintenance</a:t>
            </a:r>
          </a:p>
          <a:p>
            <a:endParaRPr lang="en-US" dirty="0"/>
          </a:p>
        </p:txBody>
      </p:sp>
      <p:sp>
        <p:nvSpPr>
          <p:cNvPr id="4" name="Slide Number Placeholder 3"/>
          <p:cNvSpPr>
            <a:spLocks noGrp="1"/>
          </p:cNvSpPr>
          <p:nvPr>
            <p:ph type="sldNum" sz="quarter" idx="10"/>
          </p:nvPr>
        </p:nvSpPr>
        <p:spPr/>
        <p:txBody>
          <a:bodyPr/>
          <a:lstStyle/>
          <a:p>
            <a:pPr defTabSz="465887">
              <a:defRPr/>
            </a:pPr>
            <a:fld id="{16C20839-8B13-4CAF-9DD2-15443593AAB7}" type="slidenum">
              <a:rPr lang="en-US">
                <a:solidFill>
                  <a:prstClr val="black"/>
                </a:solidFill>
                <a:latin typeface="Calibri" panose="020F0502020204030204"/>
              </a:rPr>
              <a:pPr defTabSz="465887">
                <a:defRPr/>
              </a:pPr>
              <a:t>7</a:t>
            </a:fld>
            <a:endParaRPr lang="en-US">
              <a:solidFill>
                <a:prstClr val="black"/>
              </a:solidFill>
              <a:latin typeface="Calibri" panose="020F0502020204030204"/>
            </a:endParaRPr>
          </a:p>
        </p:txBody>
      </p:sp>
    </p:spTree>
    <p:extLst>
      <p:ext uri="{BB962C8B-B14F-4D97-AF65-F5344CB8AC3E}">
        <p14:creationId xmlns:p14="http://schemas.microsoft.com/office/powerpoint/2010/main" val="1960581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9200" y="708025"/>
            <a:ext cx="4727575" cy="3544888"/>
          </a:xfrm>
        </p:spPr>
      </p:sp>
      <p:sp>
        <p:nvSpPr>
          <p:cNvPr id="3" name="Notes Placeholder 2"/>
          <p:cNvSpPr>
            <a:spLocks noGrp="1"/>
          </p:cNvSpPr>
          <p:nvPr>
            <p:ph type="body" idx="1"/>
          </p:nvPr>
        </p:nvSpPr>
        <p:spPr/>
        <p:txBody>
          <a:bodyPr/>
          <a:lstStyle/>
          <a:p>
            <a:r>
              <a:rPr lang="en-US" baseline="0"/>
              <a:t>As a ship ages, maintenance, repair and alterations requirements continue to be generated from a variety of sources and analyses of ship condition.  Risk is continuously assessed and the higher &amp; med risk required M&amp;R are completed by S/F (SAMM req maintenance, SF Repair) or contract support including Ship Repair Facilities (Repair &amp; Alterations) and OEMs. Higher risk alteration requirements are submitted as TRANSALT Requests for PM Approval then designed and integrated into work packages.  Lower risk items that cannot be completed due to budget, resource availability, etc. are deferred and submitted for POM input.</a:t>
            </a:r>
          </a:p>
          <a:p>
            <a:r>
              <a:rPr lang="en-US" baseline="0"/>
              <a:t>Focus on budgeting VS technical risk and Unfunded M&amp;R</a:t>
            </a:r>
          </a:p>
          <a:p>
            <a:endParaRPr lang="en-US" baseline="0"/>
          </a:p>
          <a:p>
            <a:endParaRPr lang="en-US" baseline="0"/>
          </a:p>
          <a:p>
            <a:endParaRPr lang="en-US"/>
          </a:p>
        </p:txBody>
      </p:sp>
      <p:sp>
        <p:nvSpPr>
          <p:cNvPr id="4" name="Slide Number Placeholder 3"/>
          <p:cNvSpPr>
            <a:spLocks noGrp="1"/>
          </p:cNvSpPr>
          <p:nvPr>
            <p:ph type="sldNum" sz="quarter" idx="10"/>
          </p:nvPr>
        </p:nvSpPr>
        <p:spPr/>
        <p:txBody>
          <a:bodyPr/>
          <a:lstStyle/>
          <a:p>
            <a:pPr defTabSz="931774">
              <a:defRPr/>
            </a:pPr>
            <a:fld id="{AA9D813C-472B-470C-9CE9-BC1EA591F7F7}" type="slidenum">
              <a:rPr lang="en-US">
                <a:solidFill>
                  <a:prstClr val="black"/>
                </a:solidFill>
                <a:latin typeface="Calibri"/>
              </a:rPr>
              <a:pPr defTabSz="931774">
                <a:defRPr/>
              </a:pPr>
              <a:t>9</a:t>
            </a:fld>
            <a:endParaRPr lang="en-US">
              <a:solidFill>
                <a:prstClr val="black"/>
              </a:solidFill>
              <a:latin typeface="Calibri"/>
            </a:endParaRPr>
          </a:p>
        </p:txBody>
      </p:sp>
    </p:spTree>
    <p:extLst>
      <p:ext uri="{BB962C8B-B14F-4D97-AF65-F5344CB8AC3E}">
        <p14:creationId xmlns:p14="http://schemas.microsoft.com/office/powerpoint/2010/main" val="4080348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Need the words</a:t>
            </a:r>
            <a:r>
              <a:rPr lang="en-US" b="1" baseline="0"/>
              <a:t> that were spoken during brief in here.</a:t>
            </a:r>
            <a:r>
              <a:rPr lang="en-US" b="1" i="1" baseline="0">
                <a:solidFill>
                  <a:srgbClr val="FF0000"/>
                </a:solidFill>
              </a:rPr>
              <a:t> Admirals comment</a:t>
            </a:r>
            <a:endParaRPr lang="en-US" b="1"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This is a graphical portrayal of the </a:t>
            </a:r>
            <a:r>
              <a:rPr lang="en-US" b="0" baseline="0" err="1"/>
              <a:t>Fg</a:t>
            </a:r>
            <a:r>
              <a:rPr lang="en-US" b="0" baseline="0"/>
              <a:t> Model.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Starting left to right on a monthly basis to  show the </a:t>
            </a:r>
            <a:r>
              <a:rPr lang="en-US" b="0" baseline="0" err="1"/>
              <a:t>Fg</a:t>
            </a:r>
            <a:r>
              <a:rPr lang="en-US" b="0" baseline="0"/>
              <a:t> Model over the course of 5 years.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Green bars indicate a Mid Term Availability (MTA),  the Light Blue indicate a Regular Overhaul (</a:t>
            </a:r>
            <a:r>
              <a:rPr lang="en-US" b="0" baseline="0" err="1"/>
              <a:t>ROH</a:t>
            </a:r>
            <a:r>
              <a:rPr lang="en-US" b="0" baseline="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light Gray bars are preplanned training/ Ready for Sea periods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Dark Blue bars indicate VR periods.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 progression of the maintenance periods show some of the variability of the schedule.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Also notice the overlapping Planning Cycles.  We are planning at least one availability while another is going on.  The presumption is that the intermittent one is executed and those job are completed prior to next one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Shown below the table with the Green and </a:t>
            </a:r>
            <a:r>
              <a:rPr lang="en-US" b="0" baseline="0" err="1"/>
              <a:t>Bluecircles</a:t>
            </a:r>
            <a:r>
              <a:rPr lang="en-US" b="0" baseline="0"/>
              <a:t>  are the scaled planning and contracting </a:t>
            </a:r>
            <a:r>
              <a:rPr lang="en-US" b="0" baseline="0" err="1"/>
              <a:t>POAMs</a:t>
            </a:r>
            <a:r>
              <a:rPr lang="en-US" b="0" baseline="0"/>
              <a:t> for MTA/</a:t>
            </a:r>
            <a:r>
              <a:rPr lang="en-US" b="0" baseline="0" err="1"/>
              <a:t>ROHs</a:t>
            </a:r>
            <a:r>
              <a:rPr lang="en-US" b="0" baseline="0"/>
              <a:t> and VR periods respectively.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Please notice the timelines involved.  The planning for one Avail occurs while the ship is conducting another.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There are also presumptions made that the work that is expected to be completed during the intervening VR periods will be completed and not put into the Maintenance package.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Or a final assessment of the material condition of something for a work item may be evaluated to determine the scope of that work item for planning prior to releasing the solicitation.  </a:t>
            </a:r>
          </a:p>
          <a:p>
            <a:pPr marL="171450" indent="-171450">
              <a:buFont typeface="Arial" panose="020B0604020202020204" pitchFamily="34" charset="0"/>
              <a:buChar char="•"/>
            </a:pPr>
            <a:r>
              <a:rPr lang="en-US" baseline="0"/>
              <a:t>When a ship suffers a Casualty and pulls into port for emergent maintenance, intuitively one may think that this could suffice for a VR period, however due to Contracting restrictions and no planning, this maintenance will be limited solely to repair the casualty.  </a:t>
            </a:r>
          </a:p>
          <a:p>
            <a:pPr marL="628650" lvl="1" indent="-171450">
              <a:buFont typeface="Arial" panose="020B0604020202020204" pitchFamily="34" charset="0"/>
              <a:buChar char="•"/>
            </a:pPr>
            <a:r>
              <a:rPr lang="en-US" baseline="0"/>
              <a:t>MSC generally does not have the flexibility to conduct additional maintenance during that period.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0" baseline="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If one of these maintenance period is cancelled that planned work will then become growth onto the existing package eating the planned growth margin expected on open and inspect items planned during the avail.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a:t>This overall growth may be too much for the industrial capacity to absorb and result in extensions on the avail.</a:t>
            </a:r>
            <a:endParaRPr lang="en-US" b="0"/>
          </a:p>
          <a:p>
            <a:endParaRPr lang="en-US"/>
          </a:p>
        </p:txBody>
      </p:sp>
      <p:sp>
        <p:nvSpPr>
          <p:cNvPr id="4" name="Slide Number Placeholder 3"/>
          <p:cNvSpPr>
            <a:spLocks noGrp="1"/>
          </p:cNvSpPr>
          <p:nvPr>
            <p:ph type="sldNum" sz="quarter" idx="10"/>
          </p:nvPr>
        </p:nvSpPr>
        <p:spPr/>
        <p:txBody>
          <a:bodyPr/>
          <a:lstStyle/>
          <a:p>
            <a:fld id="{1C8138F7-559F-4EA7-9501-EE69EF2E4961}" type="slidenum">
              <a:rPr lang="en-US" smtClean="0"/>
              <a:t>10</a:t>
            </a:fld>
            <a:endParaRPr lang="en-US"/>
          </a:p>
        </p:txBody>
      </p:sp>
    </p:spTree>
    <p:extLst>
      <p:ext uri="{BB962C8B-B14F-4D97-AF65-F5344CB8AC3E}">
        <p14:creationId xmlns:p14="http://schemas.microsoft.com/office/powerpoint/2010/main" val="39177224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TextBox 4"/>
          <p:cNvSpPr txBox="1"/>
          <p:nvPr userDrawn="1"/>
        </p:nvSpPr>
        <p:spPr>
          <a:xfrm>
            <a:off x="0" y="6411913"/>
            <a:ext cx="9144000" cy="400050"/>
          </a:xfrm>
          <a:prstGeom prst="rect">
            <a:avLst/>
          </a:prstGeom>
          <a:solidFill>
            <a:schemeClr val="accent1">
              <a:lumMod val="50000"/>
              <a:alpha val="49000"/>
            </a:schemeClr>
          </a:solidFill>
        </p:spPr>
        <p:txBody>
          <a:bodyPr>
            <a:spAutoFit/>
          </a:bodyPr>
          <a:lstStyle/>
          <a:p>
            <a:pPr algn="ctr" eaLnBrk="1" fontAlgn="auto" hangingPunct="1">
              <a:spcBef>
                <a:spcPts val="0"/>
              </a:spcBef>
              <a:spcAft>
                <a:spcPts val="0"/>
              </a:spcAft>
              <a:defRPr/>
            </a:pPr>
            <a:r>
              <a:rPr lang="en-US" sz="2000" b="1">
                <a:solidFill>
                  <a:srgbClr val="00B050"/>
                </a:solidFill>
                <a:effectLst>
                  <a:outerShdw blurRad="38100" dist="38100" dir="2700000" algn="tl">
                    <a:srgbClr val="000000">
                      <a:alpha val="43137"/>
                    </a:srgbClr>
                  </a:outerShdw>
                </a:effectLst>
                <a:latin typeface="+mn-lt"/>
                <a:cs typeface="+mn-cs"/>
              </a:rPr>
              <a:t>The overall classification of this brief is UNCLASSIFIED</a:t>
            </a:r>
          </a:p>
        </p:txBody>
      </p:sp>
      <p:sp>
        <p:nvSpPr>
          <p:cNvPr id="2" name="Title 1"/>
          <p:cNvSpPr>
            <a:spLocks noGrp="1"/>
          </p:cNvSpPr>
          <p:nvPr>
            <p:ph type="title"/>
          </p:nvPr>
        </p:nvSpPr>
        <p:spPr>
          <a:xfrm>
            <a:off x="5405887" y="3505200"/>
            <a:ext cx="3738113" cy="1371600"/>
          </a:xfrm>
        </p:spPr>
        <p:txBody>
          <a:bodyPr/>
          <a:lstStyle>
            <a:lvl1pPr algn="l">
              <a:defRPr>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Content Placeholder 2"/>
          <p:cNvSpPr>
            <a:spLocks noGrp="1"/>
          </p:cNvSpPr>
          <p:nvPr>
            <p:ph sz="half" idx="1"/>
          </p:nvPr>
        </p:nvSpPr>
        <p:spPr>
          <a:xfrm>
            <a:off x="26126" y="5181600"/>
            <a:ext cx="3657600" cy="990600"/>
          </a:xfrm>
        </p:spPr>
        <p:txBody>
          <a:bodyPr>
            <a:normAutofit/>
          </a:bodyPr>
          <a:lstStyle>
            <a:lvl1pPr marL="0" indent="0" algn="l">
              <a:buNone/>
              <a:defRPr sz="2200">
                <a:solidFill>
                  <a:schemeClr val="bg1"/>
                </a:solidFill>
                <a:effectLst>
                  <a:outerShdw blurRad="38100" dist="38100" dir="2700000" algn="tl">
                    <a:srgbClr val="000000">
                      <a:alpha val="43137"/>
                    </a:srgbClr>
                  </a:outerShdw>
                </a:effectLs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5450456" y="4953000"/>
            <a:ext cx="3713672" cy="1295400"/>
          </a:xfrm>
        </p:spPr>
        <p:txBody>
          <a:bodyPr>
            <a:normAutofit/>
          </a:bodyPr>
          <a:lstStyle>
            <a:lvl1pPr marL="0" indent="0" algn="l">
              <a:buNone/>
              <a:defRPr sz="2400">
                <a:solidFill>
                  <a:schemeClr val="bg1"/>
                </a:solidFill>
                <a:effectLst>
                  <a:outerShdw blurRad="38100" dist="38100" dir="2700000" algn="tl">
                    <a:srgbClr val="000000">
                      <a:alpha val="43137"/>
                    </a:srgbClr>
                  </a:outerShdw>
                </a:effectLst>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Tree>
    <p:extLst>
      <p:ext uri="{BB962C8B-B14F-4D97-AF65-F5344CB8AC3E}">
        <p14:creationId xmlns:p14="http://schemas.microsoft.com/office/powerpoint/2010/main" val="4288123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Quad Slide">
    <p:spTree>
      <p:nvGrpSpPr>
        <p:cNvPr id="1" name=""/>
        <p:cNvGrpSpPr/>
        <p:nvPr/>
      </p:nvGrpSpPr>
      <p:grpSpPr>
        <a:xfrm>
          <a:off x="0" y="0"/>
          <a:ext cx="0" cy="0"/>
          <a:chOff x="0" y="0"/>
          <a:chExt cx="0" cy="0"/>
        </a:xfrm>
      </p:grpSpPr>
      <p:cxnSp>
        <p:nvCxnSpPr>
          <p:cNvPr id="6" name="Straight Connector 5"/>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25"/>
          <p:cNvSpPr txBox="1">
            <a:spLocks noChangeArrowheads="1"/>
          </p:cNvSpPr>
          <p:nvPr userDrawn="1"/>
        </p:nvSpPr>
        <p:spPr bwMode="auto">
          <a:xfrm>
            <a:off x="9525" y="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eaLnBrk="1" hangingPunct="1">
              <a:lnSpc>
                <a:spcPct val="100000"/>
              </a:lnSpc>
              <a:spcBef>
                <a:spcPct val="0"/>
              </a:spcBef>
              <a:buFontTx/>
              <a:buNone/>
              <a:defRPr/>
            </a:pPr>
            <a:r>
              <a:rPr lang="en-US" altLang="en-US" sz="1200">
                <a:solidFill>
                  <a:srgbClr val="009900"/>
                </a:solidFill>
              </a:rPr>
              <a:t>UNCLASSIFIED//FOUO</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Tree>
    <p:extLst>
      <p:ext uri="{BB962C8B-B14F-4D97-AF65-F5344CB8AC3E}">
        <p14:creationId xmlns:p14="http://schemas.microsoft.com/office/powerpoint/2010/main" val="272476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1295400"/>
            <a:ext cx="8683625" cy="5194300"/>
          </a:xfrm>
        </p:spPr>
        <p:txBody>
          <a:bodyPr/>
          <a:lstStyle>
            <a:lvl1pPr>
              <a:defRPr>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p:nvPr>
        </p:nvSpPr>
        <p:spPr>
          <a:xfrm>
            <a:off x="1" y="0"/>
            <a:ext cx="9148762" cy="1066800"/>
          </a:xfrm>
        </p:spPr>
        <p:txBody>
          <a:bodyPr/>
          <a:lstStyle>
            <a:lvl1pPr>
              <a:defRPr sz="2800" i="0">
                <a:latin typeface="+mj-lt"/>
              </a:defRPr>
            </a:lvl1pPr>
          </a:lstStyle>
          <a:p>
            <a:r>
              <a:rPr lang="en-US"/>
              <a:t>Click to edit Master title style</a:t>
            </a:r>
          </a:p>
        </p:txBody>
      </p:sp>
    </p:spTree>
    <p:extLst>
      <p:ext uri="{BB962C8B-B14F-4D97-AF65-F5344CB8AC3E}">
        <p14:creationId xmlns:p14="http://schemas.microsoft.com/office/powerpoint/2010/main" val="1831239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lvl="0"/>
            <a:r>
              <a:rPr lang="en-US"/>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6"/>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1050" b="0"/>
            </a:lvl1pPr>
          </a:lstStyle>
          <a:p>
            <a:pPr lvl="0"/>
            <a:r>
              <a:rPr lang="en-US"/>
              <a:t>OPR: </a:t>
            </a:r>
            <a:r>
              <a:rPr lang="en-US" err="1"/>
              <a:t>NCode</a:t>
            </a:r>
            <a:endParaRPr lang="en-US"/>
          </a:p>
        </p:txBody>
      </p:sp>
    </p:spTree>
    <p:extLst>
      <p:ext uri="{BB962C8B-B14F-4D97-AF65-F5344CB8AC3E}">
        <p14:creationId xmlns:p14="http://schemas.microsoft.com/office/powerpoint/2010/main" val="3744150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marL="0" indent="0" algn="ctr">
              <a:buNone/>
            </a:pPr>
            <a:r>
              <a:rPr lang="en-US" sz="1200">
                <a:solidFill>
                  <a:schemeClr val="accent6"/>
                </a:solidFill>
              </a:rPr>
              <a:t>UNCLASSIFIED//</a:t>
            </a:r>
            <a:r>
              <a:rPr lang="en-US" sz="1200" err="1">
                <a:solidFill>
                  <a:schemeClr val="accent6"/>
                </a:solidFill>
              </a:rPr>
              <a:t>FOUO</a:t>
            </a:r>
            <a:endParaRPr lang="en-US" sz="1200">
              <a:solidFill>
                <a:schemeClr val="accent6"/>
              </a:solidFill>
            </a:endParaRP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9298653" y="5531975"/>
            <a:ext cx="1688184" cy="240081"/>
          </a:xfrm>
        </p:spPr>
        <p:txBody>
          <a:bodyPr/>
          <a:lstStyle>
            <a:lvl1pPr marL="0" indent="0" algn="l">
              <a:buNone/>
              <a:defRPr sz="1050" b="0"/>
            </a:lvl1pPr>
          </a:lstStyle>
          <a:p>
            <a:pPr lvl="0"/>
            <a:r>
              <a:rPr lang="en-US"/>
              <a:t>As of HHMM DDMMMYY</a:t>
            </a:r>
          </a:p>
        </p:txBody>
      </p:sp>
      <p:sp>
        <p:nvSpPr>
          <p:cNvPr id="12" name="Content Placeholder 15"/>
          <p:cNvSpPr>
            <a:spLocks noGrp="1"/>
          </p:cNvSpPr>
          <p:nvPr>
            <p:ph sz="quarter" idx="12" hasCustomPrompt="1"/>
          </p:nvPr>
        </p:nvSpPr>
        <p:spPr>
          <a:xfrm>
            <a:off x="7512383" y="6495070"/>
            <a:ext cx="1143000" cy="228600"/>
          </a:xfrm>
        </p:spPr>
        <p:txBody>
          <a:bodyPr/>
          <a:lstStyle>
            <a:lvl1pPr marL="0" indent="0">
              <a:buNone/>
              <a:defRPr sz="1050" b="0"/>
            </a:lvl1pPr>
          </a:lstStyle>
          <a:p>
            <a:pPr lvl="0"/>
            <a:r>
              <a:rPr lang="en-US" err="1"/>
              <a:t>OPR</a:t>
            </a:r>
            <a:r>
              <a:rPr lang="en-US"/>
              <a:t>: </a:t>
            </a:r>
            <a:r>
              <a:rPr lang="en-US" err="1"/>
              <a:t>N7AMA</a:t>
            </a:r>
            <a:endParaRPr lang="en-US"/>
          </a:p>
        </p:txBody>
      </p:sp>
    </p:spTree>
    <p:extLst>
      <p:ext uri="{BB962C8B-B14F-4D97-AF65-F5344CB8AC3E}">
        <p14:creationId xmlns:p14="http://schemas.microsoft.com/office/powerpoint/2010/main" val="3424940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dirty="0"/>
              <a:t>Edit Master text styles</a:t>
            </a:r>
          </a:p>
          <a:p>
            <a:pPr lvl="1"/>
            <a:r>
              <a:rPr lang="en-US" dirty="0"/>
              <a:t>Second level</a:t>
            </a:r>
          </a:p>
          <a:p>
            <a:pPr lvl="2"/>
            <a:r>
              <a:rPr lang="en-US" dirty="0"/>
              <a:t>Third level</a:t>
            </a:r>
          </a:p>
        </p:txBody>
      </p:sp>
      <p:sp>
        <p:nvSpPr>
          <p:cNvPr id="7" name="Content Placeholder 2"/>
          <p:cNvSpPr>
            <a:spLocks noGrp="1"/>
          </p:cNvSpPr>
          <p:nvPr>
            <p:ph sz="quarter" idx="10"/>
          </p:nvPr>
        </p:nvSpPr>
        <p:spPr>
          <a:xfrm>
            <a:off x="0" y="6449205"/>
            <a:ext cx="9144000" cy="304800"/>
          </a:xfrm>
          <a:prstGeom prst="rect">
            <a:avLst/>
          </a:prstGeom>
        </p:spPr>
        <p:txBody>
          <a:bodyPr/>
          <a:lstStyle>
            <a:lvl1pPr marL="0" indent="0" algn="ctr">
              <a:buNone/>
              <a:defRPr sz="1200" b="1" baseline="0">
                <a:latin typeface="Arial" panose="020B0604020202020204" pitchFamily="34" charset="0"/>
                <a:cs typeface="Arial" panose="020B0604020202020204" pitchFamily="34" charset="0"/>
              </a:defRPr>
            </a:lvl1pPr>
          </a:lstStyle>
          <a:p>
            <a:pPr lvl="0"/>
            <a:endParaRPr lang="en-US" dirty="0"/>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6"/>
            <a:ext cx="1688184" cy="240081"/>
          </a:xfrm>
        </p:spPr>
        <p:txBody>
          <a:bodyPr/>
          <a:lstStyle>
            <a:lvl1pPr marL="0" indent="0" algn="l">
              <a:buNone/>
              <a:defRPr sz="1050" b="0"/>
            </a:lvl1pPr>
          </a:lstStyle>
          <a:p>
            <a:pPr lvl="0"/>
            <a:r>
              <a:rPr lang="en-US" dirty="0"/>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1050" b="0"/>
            </a:lvl1pPr>
          </a:lstStyle>
          <a:p>
            <a:pPr lvl="0"/>
            <a:r>
              <a:rPr lang="en-US" dirty="0"/>
              <a:t>OPR: </a:t>
            </a:r>
            <a:r>
              <a:rPr lang="en-US" dirty="0" err="1"/>
              <a:t>NCode</a:t>
            </a:r>
            <a:endParaRPr lang="en-US" dirty="0"/>
          </a:p>
        </p:txBody>
      </p:sp>
    </p:spTree>
    <p:extLst>
      <p:ext uri="{BB962C8B-B14F-4D97-AF65-F5344CB8AC3E}">
        <p14:creationId xmlns:p14="http://schemas.microsoft.com/office/powerpoint/2010/main" val="40332921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6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25AD12-9A38-421F-B209-6A4C870653FC}"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5426C-6872-415D-8F46-EDDEF90D6AD5}" type="slidenum">
              <a:rPr lang="en-US" smtClean="0"/>
              <a:t>‹#›</a:t>
            </a:fld>
            <a:endParaRPr lang="en-US"/>
          </a:p>
        </p:txBody>
      </p:sp>
    </p:spTree>
    <p:extLst>
      <p:ext uri="{BB962C8B-B14F-4D97-AF65-F5344CB8AC3E}">
        <p14:creationId xmlns:p14="http://schemas.microsoft.com/office/powerpoint/2010/main" val="17871388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9887"/>
            <a:ext cx="7772400" cy="1620837"/>
          </a:xfrm>
          <a:prstGeom prst="rect">
            <a:avLst/>
          </a:prstGeom>
        </p:spPr>
        <p:txBody>
          <a:bodyPr anchor="ctr">
            <a:normAutofit/>
          </a:bodyPr>
          <a:lstStyle>
            <a:lvl1pPr algn="ctr">
              <a:defRPr sz="2100" b="1">
                <a:solidFill>
                  <a:schemeClr val="tx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43000" y="4082804"/>
            <a:ext cx="6858000" cy="1655762"/>
          </a:xfrm>
          <a:prstGeom prst="rect">
            <a:avLst/>
          </a:prstGeom>
        </p:spPr>
        <p:txBody>
          <a:bodyPr/>
          <a:lstStyle>
            <a:lvl1pPr marL="0" indent="0" algn="ctr">
              <a:buNone/>
              <a:defRPr sz="1800" b="1">
                <a:solidFill>
                  <a:schemeClr val="tx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Text Box 29"/>
          <p:cNvSpPr txBox="1">
            <a:spLocks noChangeArrowheads="1"/>
          </p:cNvSpPr>
          <p:nvPr/>
        </p:nvSpPr>
        <p:spPr bwMode="blackWhite">
          <a:xfrm>
            <a:off x="8808213" y="6619875"/>
            <a:ext cx="301686" cy="184666"/>
          </a:xfrm>
          <a:prstGeom prst="rect">
            <a:avLst/>
          </a:prstGeom>
          <a:noFill/>
          <a:ln w="9525">
            <a:noFill/>
            <a:miter lim="800000"/>
            <a:headEnd/>
            <a:tailEnd/>
          </a:ln>
          <a:effectLst/>
        </p:spPr>
        <p:txBody>
          <a:bodyPr wrap="none">
            <a:spAutoFit/>
          </a:bodyPr>
          <a:lstStyle/>
          <a:p>
            <a:pPr algn="ctr" defTabSz="685800">
              <a:lnSpc>
                <a:spcPct val="80000"/>
              </a:lnSpc>
              <a:spcBef>
                <a:spcPct val="50000"/>
              </a:spcBef>
              <a:defRPr/>
            </a:pPr>
            <a:fld id="{D36DAD90-6203-4E71-A5B7-9CD5F341EDE2}" type="slidenum">
              <a:rPr lang="en-US" sz="750" b="1">
                <a:solidFill>
                  <a:srgbClr val="110189"/>
                </a:solidFill>
                <a:latin typeface="Arial"/>
                <a:cs typeface="Arial" charset="0"/>
              </a:rPr>
              <a:pPr algn="ctr" defTabSz="685800">
                <a:lnSpc>
                  <a:spcPct val="80000"/>
                </a:lnSpc>
                <a:spcBef>
                  <a:spcPct val="50000"/>
                </a:spcBef>
                <a:defRPr/>
              </a:pPr>
              <a:t>‹#›</a:t>
            </a:fld>
            <a:endParaRPr lang="en-US" sz="750" b="1" dirty="0">
              <a:solidFill>
                <a:srgbClr val="110189"/>
              </a:solidFill>
              <a:latin typeface="Arial"/>
              <a:cs typeface="Arial" charset="0"/>
            </a:endParaRPr>
          </a:p>
        </p:txBody>
      </p:sp>
      <p:sp>
        <p:nvSpPr>
          <p:cNvPr id="8" name="Rectangle 63"/>
          <p:cNvSpPr>
            <a:spLocks noChangeArrowheads="1"/>
          </p:cNvSpPr>
          <p:nvPr/>
        </p:nvSpPr>
        <p:spPr bwMode="auto">
          <a:xfrm>
            <a:off x="0" y="1015836"/>
            <a:ext cx="9144000" cy="65057"/>
          </a:xfrm>
          <a:prstGeom prst="rect">
            <a:avLst/>
          </a:prstGeom>
          <a:solidFill>
            <a:srgbClr val="000066"/>
          </a:solidFill>
          <a:ln w="19050">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dirty="0">
              <a:solidFill>
                <a:srgbClr val="000000"/>
              </a:solidFill>
              <a:latin typeface="Arial" charset="0"/>
              <a:cs typeface="Times New Roman" pitchFamily="18" charset="0"/>
            </a:endParaRPr>
          </a:p>
        </p:txBody>
      </p:sp>
      <p:sp>
        <p:nvSpPr>
          <p:cNvPr id="9" name="Rectangle 64"/>
          <p:cNvSpPr>
            <a:spLocks noChangeArrowheads="1"/>
          </p:cNvSpPr>
          <p:nvPr/>
        </p:nvSpPr>
        <p:spPr bwMode="auto">
          <a:xfrm>
            <a:off x="0" y="1107000"/>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dirty="0">
              <a:solidFill>
                <a:srgbClr val="000000"/>
              </a:solidFill>
              <a:latin typeface="Arial" charset="0"/>
              <a:cs typeface="Times New Roman" pitchFamily="18" charset="0"/>
            </a:endParaRPr>
          </a:p>
        </p:txBody>
      </p:sp>
      <p:sp>
        <p:nvSpPr>
          <p:cNvPr id="12" name="Rectangle 61"/>
          <p:cNvSpPr>
            <a:spLocks noChangeArrowheads="1"/>
          </p:cNvSpPr>
          <p:nvPr/>
        </p:nvSpPr>
        <p:spPr bwMode="auto">
          <a:xfrm>
            <a:off x="0" y="6788415"/>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defTabSz="685800" eaLnBrk="0" fontAlgn="base" hangingPunct="0">
              <a:spcBef>
                <a:spcPct val="0"/>
              </a:spcBef>
              <a:spcAft>
                <a:spcPct val="0"/>
              </a:spcAft>
              <a:defRPr/>
            </a:pPr>
            <a:endParaRPr lang="en-US" sz="1350" b="1" i="1" dirty="0">
              <a:solidFill>
                <a:srgbClr val="000000"/>
              </a:solidFill>
              <a:latin typeface="Arial" charset="0"/>
              <a:cs typeface="Times New Roman" pitchFamily="18" charset="0"/>
            </a:endParaRPr>
          </a:p>
        </p:txBody>
      </p:sp>
      <p:sp>
        <p:nvSpPr>
          <p:cNvPr id="13" name="Text Box 51"/>
          <p:cNvSpPr txBox="1">
            <a:spLocks noChangeArrowheads="1"/>
          </p:cNvSpPr>
          <p:nvPr/>
        </p:nvSpPr>
        <p:spPr bwMode="auto">
          <a:xfrm>
            <a:off x="152400" y="6594091"/>
            <a:ext cx="2533650" cy="150041"/>
          </a:xfrm>
          <a:prstGeom prst="rect">
            <a:avLst/>
          </a:prstGeom>
          <a:solidFill>
            <a:srgbClr val="FFFFFF"/>
          </a:solidFill>
          <a:ln w="57150">
            <a:noFill/>
            <a:miter lim="800000"/>
            <a:headEnd/>
            <a:tailEnd/>
          </a:ln>
          <a:effectLst/>
        </p:spPr>
        <p:txBody>
          <a:bodyPr tIns="0" bIns="0" anchor="ctr" anchorCtr="1">
            <a:spAutoFit/>
          </a:bodyPr>
          <a:lstStyle/>
          <a:p>
            <a:pPr marL="0" marR="0" lvl="0" indent="0" algn="ctr" defTabSz="685800" eaLnBrk="0" fontAlgn="base" latinLnBrk="0" hangingPunct="0">
              <a:lnSpc>
                <a:spcPct val="100000"/>
              </a:lnSpc>
              <a:spcBef>
                <a:spcPct val="0"/>
              </a:spcBef>
              <a:spcAft>
                <a:spcPct val="0"/>
              </a:spcAft>
              <a:buClrTx/>
              <a:buSzTx/>
              <a:buFontTx/>
              <a:buNone/>
              <a:tabLst/>
              <a:defRPr/>
            </a:pPr>
            <a:r>
              <a:rPr kumimoji="0" lang="en-US" sz="975" b="1" i="1" u="none" strike="noStrike" kern="0" cap="none" spc="0" normalizeH="0" baseline="0" noProof="0" dirty="0">
                <a:ln>
                  <a:noFill/>
                </a:ln>
                <a:solidFill>
                  <a:srgbClr val="000066"/>
                </a:solidFill>
                <a:effectLst>
                  <a:outerShdw blurRad="38100" dist="38100" dir="2700000" algn="tl">
                    <a:srgbClr val="C0C0C0"/>
                  </a:outerShdw>
                </a:effectLst>
                <a:uLnTx/>
                <a:uFillTx/>
                <a:latin typeface="Arial" charset="0"/>
                <a:cs typeface="Times New Roman" pitchFamily="18" charset="0"/>
              </a:rPr>
              <a:t>Military Sealift Command</a:t>
            </a:r>
          </a:p>
        </p:txBody>
      </p:sp>
    </p:spTree>
    <p:extLst>
      <p:ext uri="{BB962C8B-B14F-4D97-AF65-F5344CB8AC3E}">
        <p14:creationId xmlns:p14="http://schemas.microsoft.com/office/powerpoint/2010/main" val="3407753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3" name="Content Placeholder 2"/>
          <p:cNvSpPr>
            <a:spLocks noGrp="1"/>
          </p:cNvSpPr>
          <p:nvPr>
            <p:ph sz="quarter" idx="10" hasCustomPrompt="1"/>
          </p:nvPr>
        </p:nvSpPr>
        <p:spPr>
          <a:xfrm>
            <a:off x="0" y="6383216"/>
            <a:ext cx="9144000" cy="304800"/>
          </a:xfrm>
        </p:spPr>
        <p:txBody>
          <a:bodyPr/>
          <a:lstStyle>
            <a:lvl1pPr marL="0" indent="0" algn="ctr">
              <a:buNone/>
              <a:defRPr sz="900" baseline="0"/>
            </a:lvl1pPr>
          </a:lstStyle>
          <a:p>
            <a:pPr lvl="0"/>
            <a:r>
              <a:rPr lang="en-US" dirty="0"/>
              <a:t>EDIT CLASSIFICATION</a:t>
            </a:r>
          </a:p>
        </p:txBody>
      </p:sp>
      <p:sp>
        <p:nvSpPr>
          <p:cNvPr id="12" name="Content Placeholder 11"/>
          <p:cNvSpPr>
            <a:spLocks noGrp="1"/>
          </p:cNvSpPr>
          <p:nvPr>
            <p:ph sz="quarter" idx="11" hasCustomPrompt="1"/>
          </p:nvPr>
        </p:nvSpPr>
        <p:spPr>
          <a:xfrm>
            <a:off x="7512383" y="6254991"/>
            <a:ext cx="1688184" cy="240081"/>
          </a:xfrm>
        </p:spPr>
        <p:txBody>
          <a:bodyPr/>
          <a:lstStyle>
            <a:lvl1pPr marL="0" indent="0" algn="l">
              <a:buNone/>
              <a:defRPr sz="788" b="0"/>
            </a:lvl1pPr>
          </a:lstStyle>
          <a:p>
            <a:pPr lvl="0"/>
            <a:r>
              <a:rPr lang="en-US" dirty="0"/>
              <a:t>As of HHMM DDMMMYY</a:t>
            </a:r>
          </a:p>
        </p:txBody>
      </p:sp>
      <p:sp>
        <p:nvSpPr>
          <p:cNvPr id="16" name="Content Placeholder 15"/>
          <p:cNvSpPr>
            <a:spLocks noGrp="1"/>
          </p:cNvSpPr>
          <p:nvPr>
            <p:ph sz="quarter" idx="12" hasCustomPrompt="1"/>
          </p:nvPr>
        </p:nvSpPr>
        <p:spPr>
          <a:xfrm>
            <a:off x="7512383" y="6495070"/>
            <a:ext cx="1143000" cy="228600"/>
          </a:xfrm>
        </p:spPr>
        <p:txBody>
          <a:bodyPr/>
          <a:lstStyle>
            <a:lvl1pPr marL="0" indent="0">
              <a:buNone/>
              <a:defRPr sz="788" b="0"/>
            </a:lvl1pPr>
          </a:lstStyle>
          <a:p>
            <a:pPr lvl="0"/>
            <a:r>
              <a:rPr lang="en-US" dirty="0"/>
              <a:t>OPR: </a:t>
            </a:r>
            <a:r>
              <a:rPr lang="en-US" dirty="0" err="1"/>
              <a:t>NCode</a:t>
            </a:r>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006131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350" b="1">
                <a:solidFill>
                  <a:srgbClr val="000082"/>
                </a:solidFill>
                <a:latin typeface="Arial" panose="020B0604020202020204" pitchFamily="34" charset="0"/>
                <a:cs typeface="Arial" panose="020B0604020202020204" pitchFamily="34" charset="0"/>
              </a:defRPr>
            </a:lvl1pPr>
            <a:lvl2pPr marL="514350" indent="-171450">
              <a:buFont typeface="Arial" panose="020B0604020202020204" pitchFamily="34" charset="0"/>
              <a:buChar char="−"/>
              <a:defRPr sz="1200" b="1">
                <a:solidFill>
                  <a:srgbClr val="000082"/>
                </a:solidFill>
                <a:latin typeface="Arial" panose="020B0604020202020204" pitchFamily="34" charset="0"/>
                <a:cs typeface="Arial" panose="020B0604020202020204" pitchFamily="34" charset="0"/>
              </a:defRPr>
            </a:lvl2pPr>
            <a:lvl3pPr>
              <a:buSzPct val="90000"/>
              <a:defRPr sz="105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dirty="0"/>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512383" y="6254991"/>
            <a:ext cx="1688184" cy="240081"/>
          </a:xfrm>
        </p:spPr>
        <p:txBody>
          <a:bodyPr/>
          <a:lstStyle>
            <a:lvl1pPr marL="0" indent="0" algn="l">
              <a:buNone/>
              <a:defRPr sz="788" b="0"/>
            </a:lvl1pPr>
          </a:lstStyle>
          <a:p>
            <a:pPr lvl="0"/>
            <a:r>
              <a:rPr lang="en-US" dirty="0"/>
              <a:t>As of HHMM DDMMMYY</a:t>
            </a:r>
          </a:p>
        </p:txBody>
      </p:sp>
      <p:sp>
        <p:nvSpPr>
          <p:cNvPr id="12" name="Content Placeholder 15"/>
          <p:cNvSpPr>
            <a:spLocks noGrp="1"/>
          </p:cNvSpPr>
          <p:nvPr>
            <p:ph sz="quarter" idx="12" hasCustomPrompt="1"/>
          </p:nvPr>
        </p:nvSpPr>
        <p:spPr>
          <a:xfrm>
            <a:off x="7512383" y="6495070"/>
            <a:ext cx="1143000" cy="228600"/>
          </a:xfrm>
        </p:spPr>
        <p:txBody>
          <a:bodyPr/>
          <a:lstStyle>
            <a:lvl1pPr marL="0" indent="0">
              <a:buNone/>
              <a:defRPr sz="788" b="0"/>
            </a:lvl1pPr>
          </a:lstStyle>
          <a:p>
            <a:pPr lvl="0"/>
            <a:r>
              <a:rPr lang="en-US" dirty="0"/>
              <a:t>OPR: </a:t>
            </a:r>
            <a:r>
              <a:rPr lang="en-US" dirty="0" err="1"/>
              <a:t>NCode</a:t>
            </a:r>
            <a:endParaRPr lang="en-US" dirty="0"/>
          </a:p>
        </p:txBody>
      </p:sp>
    </p:spTree>
    <p:extLst>
      <p:ext uri="{BB962C8B-B14F-4D97-AF65-F5344CB8AC3E}">
        <p14:creationId xmlns:p14="http://schemas.microsoft.com/office/powerpoint/2010/main" val="13274335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8" name="Content Placeholder 2"/>
          <p:cNvSpPr>
            <a:spLocks noGrp="1"/>
          </p:cNvSpPr>
          <p:nvPr>
            <p:ph sz="half" idx="14"/>
          </p:nvPr>
        </p:nvSpPr>
        <p:spPr>
          <a:xfrm>
            <a:off x="4347" y="3816522"/>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dirty="0"/>
              <a:t>EDIT CLASSIFICATION</a:t>
            </a:r>
          </a:p>
        </p:txBody>
      </p:sp>
      <p:sp>
        <p:nvSpPr>
          <p:cNvPr id="6" name="Content Placeholder 2"/>
          <p:cNvSpPr>
            <a:spLocks noGrp="1"/>
          </p:cNvSpPr>
          <p:nvPr>
            <p:ph sz="half" idx="1"/>
          </p:nvPr>
        </p:nvSpPr>
        <p:spPr>
          <a:xfrm>
            <a:off x="0" y="1234441"/>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3"/>
          </p:nvPr>
        </p:nvSpPr>
        <p:spPr>
          <a:xfrm>
            <a:off x="4585070" y="1230079"/>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9" name="Content Placeholder 2"/>
          <p:cNvSpPr>
            <a:spLocks noGrp="1"/>
          </p:cNvSpPr>
          <p:nvPr>
            <p:ph sz="half" idx="15"/>
          </p:nvPr>
        </p:nvSpPr>
        <p:spPr>
          <a:xfrm>
            <a:off x="4589417" y="3812160"/>
            <a:ext cx="4568952" cy="2560320"/>
          </a:xfrm>
          <a:prstGeom prst="rect">
            <a:avLst/>
          </a:prstGeom>
        </p:spPr>
        <p:txBody>
          <a:bodyPr/>
          <a:lstStyle>
            <a:lvl1pPr>
              <a:spcBef>
                <a:spcPts val="0"/>
              </a:spcBef>
              <a:defRPr sz="1350" b="1">
                <a:solidFill>
                  <a:srgbClr val="000082"/>
                </a:solidFill>
                <a:latin typeface="Arial" panose="020B0604020202020204" pitchFamily="34" charset="0"/>
                <a:cs typeface="Arial" panose="020B0604020202020204" pitchFamily="34" charset="0"/>
              </a:defRPr>
            </a:lvl1pPr>
            <a:lvl2pPr marL="514350" indent="-171450">
              <a:spcBef>
                <a:spcPts val="0"/>
              </a:spcBef>
              <a:buFont typeface="Calibri" panose="020F0502020204030204" pitchFamily="34" charset="0"/>
              <a:buChar char="−"/>
              <a:defRPr sz="1200" b="1">
                <a:solidFill>
                  <a:srgbClr val="000082"/>
                </a:solidFill>
                <a:latin typeface="Arial" panose="020B0604020202020204" pitchFamily="34" charset="0"/>
                <a:cs typeface="Arial" panose="020B0604020202020204" pitchFamily="34" charset="0"/>
              </a:defRPr>
            </a:lvl2pPr>
            <a:lvl3pPr>
              <a:spcBef>
                <a:spcPts val="0"/>
              </a:spcBef>
              <a:buSzPct val="90000"/>
              <a:defRPr sz="1050" b="1">
                <a:solidFill>
                  <a:srgbClr val="000082"/>
                </a:solidFill>
                <a:latin typeface="Arial" panose="020B0604020202020204" pitchFamily="34" charset="0"/>
                <a:cs typeface="Arial" panose="020B0604020202020204" pitchFamily="34" charset="0"/>
              </a:defRPr>
            </a:lvl3pPr>
            <a:lvl4pPr>
              <a:spcBef>
                <a:spcPts val="0"/>
              </a:spcBef>
              <a:defRPr sz="900">
                <a:solidFill>
                  <a:srgbClr val="000082"/>
                </a:solidFill>
                <a:latin typeface="Arial" panose="020B0604020202020204" pitchFamily="34" charset="0"/>
                <a:cs typeface="Arial" panose="020B0604020202020204" pitchFamily="34" charset="0"/>
              </a:defRPr>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p:txBody>
      </p:sp>
      <p:sp>
        <p:nvSpPr>
          <p:cNvPr id="14" name="Title 13"/>
          <p:cNvSpPr>
            <a:spLocks noGrp="1"/>
          </p:cNvSpPr>
          <p:nvPr>
            <p:ph type="title"/>
          </p:nvPr>
        </p:nvSpPr>
        <p:spPr/>
        <p:txBody>
          <a:bodyPr/>
          <a:lstStyle/>
          <a:p>
            <a:r>
              <a:rPr lang="en-US"/>
              <a:t>Click to edit Master title style</a:t>
            </a:r>
          </a:p>
        </p:txBody>
      </p:sp>
      <p:cxnSp>
        <p:nvCxnSpPr>
          <p:cNvPr id="12" name="Straight Connector 11"/>
          <p:cNvCxnSpPr/>
          <p:nvPr/>
        </p:nvCxnSpPr>
        <p:spPr>
          <a:xfrm flipV="1">
            <a:off x="4572000" y="1371600"/>
            <a:ext cx="0" cy="50474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73152" y="3794760"/>
            <a:ext cx="89916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Content Placeholder 11"/>
          <p:cNvSpPr>
            <a:spLocks noGrp="1"/>
          </p:cNvSpPr>
          <p:nvPr>
            <p:ph sz="quarter" idx="11" hasCustomPrompt="1"/>
          </p:nvPr>
        </p:nvSpPr>
        <p:spPr>
          <a:xfrm>
            <a:off x="7493529" y="6264418"/>
            <a:ext cx="1688184" cy="240081"/>
          </a:xfrm>
        </p:spPr>
        <p:txBody>
          <a:bodyPr/>
          <a:lstStyle>
            <a:lvl1pPr marL="0" indent="0" algn="l">
              <a:buNone/>
              <a:defRPr sz="788" b="0"/>
            </a:lvl1pPr>
          </a:lstStyle>
          <a:p>
            <a:pPr lvl="0"/>
            <a:r>
              <a:rPr lang="en-US" dirty="0"/>
              <a:t>As of HHMM DDMMMYY</a:t>
            </a:r>
          </a:p>
        </p:txBody>
      </p:sp>
      <p:sp>
        <p:nvSpPr>
          <p:cNvPr id="16" name="Content Placeholder 15"/>
          <p:cNvSpPr>
            <a:spLocks noGrp="1"/>
          </p:cNvSpPr>
          <p:nvPr>
            <p:ph sz="quarter" idx="12" hasCustomPrompt="1"/>
          </p:nvPr>
        </p:nvSpPr>
        <p:spPr>
          <a:xfrm>
            <a:off x="7493529" y="6504497"/>
            <a:ext cx="1143000" cy="228600"/>
          </a:xfrm>
        </p:spPr>
        <p:txBody>
          <a:bodyPr/>
          <a:lstStyle>
            <a:lvl1pPr marL="0" indent="0">
              <a:buNone/>
              <a:defRPr sz="788" b="0"/>
            </a:lvl1pPr>
          </a:lstStyle>
          <a:p>
            <a:pPr lvl="0"/>
            <a:r>
              <a:rPr lang="en-US" dirty="0"/>
              <a:t>OPR: </a:t>
            </a:r>
            <a:r>
              <a:rPr lang="en-US" dirty="0" err="1"/>
              <a:t>NCode</a:t>
            </a:r>
            <a:endParaRPr lang="en-US" dirty="0"/>
          </a:p>
        </p:txBody>
      </p:sp>
    </p:spTree>
    <p:extLst>
      <p:ext uri="{BB962C8B-B14F-4D97-AF65-F5344CB8AC3E}">
        <p14:creationId xmlns:p14="http://schemas.microsoft.com/office/powerpoint/2010/main" val="296306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29"/>
          <p:cNvSpPr txBox="1">
            <a:spLocks noChangeArrowheads="1"/>
          </p:cNvSpPr>
          <p:nvPr userDrawn="1"/>
        </p:nvSpPr>
        <p:spPr bwMode="blackWhite">
          <a:xfrm>
            <a:off x="8788400" y="6619875"/>
            <a:ext cx="341313" cy="2159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50000"/>
              </a:spcBef>
              <a:defRPr/>
            </a:pPr>
            <a:fld id="{9F70AA11-6043-4C3E-87E9-5DF2F85CB608}" type="slidenum">
              <a:rPr lang="en-US" altLang="en-US" sz="1000" b="1" smtClean="0">
                <a:solidFill>
                  <a:srgbClr val="110189"/>
                </a:solidFill>
              </a:rPr>
              <a:pPr algn="ctr" eaLnBrk="1" hangingPunct="1">
                <a:lnSpc>
                  <a:spcPct val="80000"/>
                </a:lnSpc>
                <a:spcBef>
                  <a:spcPct val="50000"/>
                </a:spcBef>
                <a:defRPr/>
              </a:pPr>
              <a:t>‹#›</a:t>
            </a:fld>
            <a:endParaRPr lang="en-US" altLang="en-US" sz="1000" b="1">
              <a:solidFill>
                <a:srgbClr val="110189"/>
              </a:solidFill>
            </a:endParaRPr>
          </a:p>
        </p:txBody>
      </p:sp>
      <p:sp>
        <p:nvSpPr>
          <p:cNvPr id="5" name="Rectangle 63"/>
          <p:cNvSpPr>
            <a:spLocks noChangeArrowheads="1"/>
          </p:cNvSpPr>
          <p:nvPr userDrawn="1"/>
        </p:nvSpPr>
        <p:spPr bwMode="auto">
          <a:xfrm>
            <a:off x="0" y="1016000"/>
            <a:ext cx="9144000" cy="65088"/>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6" name="Rectangle 64"/>
          <p:cNvSpPr>
            <a:spLocks noChangeArrowheads="1"/>
          </p:cNvSpPr>
          <p:nvPr userDrawn="1"/>
        </p:nvSpPr>
        <p:spPr bwMode="auto">
          <a:xfrm>
            <a:off x="0" y="1106488"/>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pic>
        <p:nvPicPr>
          <p:cNvPr id="7" name="Picture 1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513"/>
            <a:ext cx="1082675" cy="96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61"/>
          <p:cNvSpPr>
            <a:spLocks noChangeArrowheads="1"/>
          </p:cNvSpPr>
          <p:nvPr userDrawn="1"/>
        </p:nvSpPr>
        <p:spPr bwMode="auto">
          <a:xfrm>
            <a:off x="0" y="6788150"/>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9" name="Text Box 51"/>
          <p:cNvSpPr txBox="1">
            <a:spLocks noChangeArrowheads="1"/>
          </p:cNvSpPr>
          <p:nvPr userDrawn="1"/>
        </p:nvSpPr>
        <p:spPr bwMode="auto">
          <a:xfrm>
            <a:off x="152400" y="6569075"/>
            <a:ext cx="2533650" cy="200025"/>
          </a:xfrm>
          <a:prstGeom prst="rect">
            <a:avLst/>
          </a:prstGeom>
          <a:solidFill>
            <a:srgbClr val="FFFFFF"/>
          </a:solidFill>
          <a:ln w="57150">
            <a:noFill/>
            <a:miter lim="800000"/>
            <a:headEnd/>
            <a:tailEnd/>
          </a:ln>
          <a:effectLst/>
        </p:spPr>
        <p:txBody>
          <a:bodyPr tIns="0" bIns="0" anchor="ctr" anchorCtr="1">
            <a:spAutoFit/>
          </a:bodyPr>
          <a:lstStyle/>
          <a:p>
            <a:pPr algn="ctr">
              <a:defRPr/>
            </a:pPr>
            <a:r>
              <a:rPr lang="en-US" sz="1300" b="1" i="1" kern="0">
                <a:solidFill>
                  <a:srgbClr val="000066"/>
                </a:solidFill>
                <a:effectLst>
                  <a:outerShdw blurRad="38100" dist="38100" dir="2700000" algn="tl">
                    <a:srgbClr val="C0C0C0"/>
                  </a:outerShdw>
                </a:effectLst>
                <a:latin typeface="Arial" charset="0"/>
                <a:cs typeface="Times New Roman" pitchFamily="18" charset="0"/>
              </a:rPr>
              <a:t>Military Sealift Command</a:t>
            </a:r>
          </a:p>
        </p:txBody>
      </p:sp>
      <p:sp>
        <p:nvSpPr>
          <p:cNvPr id="2" name="Title 1"/>
          <p:cNvSpPr>
            <a:spLocks noGrp="1"/>
          </p:cNvSpPr>
          <p:nvPr>
            <p:ph type="ctrTitle"/>
          </p:nvPr>
        </p:nvSpPr>
        <p:spPr>
          <a:xfrm>
            <a:off x="685800" y="2149885"/>
            <a:ext cx="7772400" cy="1620837"/>
          </a:xfrm>
          <a:prstGeom prst="rect">
            <a:avLst/>
          </a:prstGeom>
        </p:spPr>
        <p:txBody>
          <a:bodyPr>
            <a:normAutofit/>
          </a:bodyPr>
          <a:lstStyle>
            <a:lvl1pPr algn="ctr">
              <a:defRPr sz="2800" b="1">
                <a:solidFill>
                  <a:schemeClr val="tx1"/>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143000" y="4082804"/>
            <a:ext cx="6858000" cy="1655762"/>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96692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350" b="1">
                <a:solidFill>
                  <a:srgbClr val="000082"/>
                </a:solidFill>
                <a:latin typeface="Arial" panose="020B0604020202020204" pitchFamily="34" charset="0"/>
                <a:cs typeface="Arial" panose="020B0604020202020204" pitchFamily="34" charset="0"/>
              </a:defRPr>
            </a:lvl1pPr>
            <a:lvl2pPr marL="514350" indent="-171450">
              <a:buFont typeface="Arial" panose="020B0604020202020204" pitchFamily="34" charset="0"/>
              <a:buChar char="−"/>
              <a:defRPr sz="1200" b="1">
                <a:solidFill>
                  <a:srgbClr val="000082"/>
                </a:solidFill>
                <a:latin typeface="Arial" panose="020B0604020202020204" pitchFamily="34" charset="0"/>
                <a:cs typeface="Arial" panose="020B0604020202020204" pitchFamily="34" charset="0"/>
              </a:defRPr>
            </a:lvl2pPr>
            <a:lvl3pPr>
              <a:buSzPct val="90000"/>
              <a:defRPr sz="105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7" name="Content Placeholder 2"/>
          <p:cNvSpPr>
            <a:spLocks noGrp="1"/>
          </p:cNvSpPr>
          <p:nvPr>
            <p:ph sz="quarter" idx="10" hasCustomPrompt="1"/>
          </p:nvPr>
        </p:nvSpPr>
        <p:spPr>
          <a:xfrm>
            <a:off x="0" y="6449205"/>
            <a:ext cx="9144000" cy="304800"/>
          </a:xfrm>
          <a:prstGeom prst="rect">
            <a:avLst/>
          </a:prstGeom>
        </p:spPr>
        <p:txBody>
          <a:bodyPr/>
          <a:lstStyle>
            <a:lvl1pPr marL="0" indent="0" algn="ctr">
              <a:buNone/>
              <a:defRPr sz="900" b="1" baseline="0">
                <a:latin typeface="Arial" panose="020B0604020202020204" pitchFamily="34" charset="0"/>
                <a:cs typeface="Arial" panose="020B0604020202020204" pitchFamily="34" charset="0"/>
              </a:defRPr>
            </a:lvl1pPr>
          </a:lstStyle>
          <a:p>
            <a:pPr lvl="0"/>
            <a:r>
              <a:rPr lang="en-US" dirty="0"/>
              <a:t>EDIT CLASSIFICATION</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hasCustomPrompt="1"/>
          </p:nvPr>
        </p:nvSpPr>
        <p:spPr>
          <a:xfrm>
            <a:off x="7493529" y="6264418"/>
            <a:ext cx="1688184" cy="240081"/>
          </a:xfrm>
        </p:spPr>
        <p:txBody>
          <a:bodyPr/>
          <a:lstStyle>
            <a:lvl1pPr marL="0" indent="0" algn="l">
              <a:buNone/>
              <a:defRPr sz="788" b="0"/>
            </a:lvl1pPr>
          </a:lstStyle>
          <a:p>
            <a:pPr lvl="0"/>
            <a:r>
              <a:rPr lang="en-US" dirty="0"/>
              <a:t>As of HHMM DDMMMYY</a:t>
            </a:r>
          </a:p>
        </p:txBody>
      </p:sp>
      <p:sp>
        <p:nvSpPr>
          <p:cNvPr id="12" name="Content Placeholder 15"/>
          <p:cNvSpPr>
            <a:spLocks noGrp="1"/>
          </p:cNvSpPr>
          <p:nvPr>
            <p:ph sz="quarter" idx="12" hasCustomPrompt="1"/>
          </p:nvPr>
        </p:nvSpPr>
        <p:spPr>
          <a:xfrm>
            <a:off x="7493529" y="6504497"/>
            <a:ext cx="1143000" cy="228600"/>
          </a:xfrm>
        </p:spPr>
        <p:txBody>
          <a:bodyPr/>
          <a:lstStyle>
            <a:lvl1pPr marL="0" indent="0">
              <a:buNone/>
              <a:defRPr sz="788" b="0"/>
            </a:lvl1pPr>
          </a:lstStyle>
          <a:p>
            <a:pPr lvl="0"/>
            <a:r>
              <a:rPr lang="en-US" dirty="0"/>
              <a:t>OPR: </a:t>
            </a:r>
            <a:r>
              <a:rPr lang="en-US" dirty="0" err="1"/>
              <a:t>NCode</a:t>
            </a:r>
            <a:endParaRPr lang="en-US" dirty="0"/>
          </a:p>
        </p:txBody>
      </p:sp>
    </p:spTree>
    <p:extLst>
      <p:ext uri="{BB962C8B-B14F-4D97-AF65-F5344CB8AC3E}">
        <p14:creationId xmlns:p14="http://schemas.microsoft.com/office/powerpoint/2010/main" val="11944505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671957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143000" y="1"/>
            <a:ext cx="8005762" cy="8664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MASTER TITLE SLIDE</a:t>
            </a:r>
          </a:p>
        </p:txBody>
      </p:sp>
    </p:spTree>
    <p:extLst>
      <p:ext uri="{BB962C8B-B14F-4D97-AF65-F5344CB8AC3E}">
        <p14:creationId xmlns:p14="http://schemas.microsoft.com/office/powerpoint/2010/main" val="805466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a:t>Click to edit Master title style</a:t>
            </a:r>
          </a:p>
        </p:txBody>
      </p:sp>
    </p:spTree>
    <p:extLst>
      <p:ext uri="{BB962C8B-B14F-4D97-AF65-F5344CB8AC3E}">
        <p14:creationId xmlns:p14="http://schemas.microsoft.com/office/powerpoint/2010/main" val="2163505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0335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cxnSp>
        <p:nvCxnSpPr>
          <p:cNvPr id="3" name="Straight Connector 2"/>
          <p:cNvCxnSpPr/>
          <p:nvPr userDrawn="1"/>
        </p:nvCxnSpPr>
        <p:spPr>
          <a:xfrm flipV="1">
            <a:off x="4572000" y="1371600"/>
            <a:ext cx="0" cy="50482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4572000" y="3870325"/>
            <a:ext cx="4557713" cy="25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1554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0" y="1171575"/>
            <a:ext cx="9144000" cy="5277630"/>
          </a:xfrm>
          <a:prstGeom prst="rect">
            <a:avLst/>
          </a:prstGeom>
        </p:spPr>
        <p:txBody>
          <a:bodyPr/>
          <a:lstStyle>
            <a:lvl1pPr>
              <a:defRPr sz="1800" b="1">
                <a:solidFill>
                  <a:srgbClr val="000082"/>
                </a:solidFill>
                <a:latin typeface="Arial" panose="020B0604020202020204" pitchFamily="34" charset="0"/>
                <a:cs typeface="Arial" panose="020B0604020202020204" pitchFamily="34" charset="0"/>
              </a:defRPr>
            </a:lvl1pPr>
            <a:lvl2pPr marL="685800" indent="-228600">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a:buSzPct val="90000"/>
              <a:defRPr sz="1400" b="1">
                <a:solidFill>
                  <a:srgbClr val="000082"/>
                </a:solidFill>
                <a:latin typeface="Arial" panose="020B0604020202020204" pitchFamily="34" charset="0"/>
                <a:cs typeface="Arial" panose="020B0604020202020204" pitchFamily="34" charset="0"/>
              </a:defRPr>
            </a:lvl3pPr>
            <a:lvl4pPr>
              <a:defRPr>
                <a:solidFill>
                  <a:srgbClr val="000082"/>
                </a:solidFill>
              </a:defRPr>
            </a:lvl4pPr>
            <a:lvl5pPr>
              <a:defRPr>
                <a:solidFill>
                  <a:srgbClr val="000082"/>
                </a:solidFill>
              </a:defRPr>
            </a:lvl5pPr>
          </a:lstStyle>
          <a:p>
            <a:pPr lvl="0"/>
            <a:r>
              <a:rPr lang="en-US"/>
              <a:t>Edit Master text styles</a:t>
            </a:r>
          </a:p>
          <a:p>
            <a:pPr lvl="1"/>
            <a:r>
              <a:rPr lang="en-US"/>
              <a:t>Second level</a:t>
            </a:r>
          </a:p>
          <a:p>
            <a:pPr lvl="2"/>
            <a:r>
              <a:rPr lang="en-US"/>
              <a:t>Third level</a:t>
            </a:r>
          </a:p>
        </p:txBody>
      </p:sp>
      <p:sp>
        <p:nvSpPr>
          <p:cNvPr id="22" name="Title 21"/>
          <p:cNvSpPr>
            <a:spLocks noGrp="1"/>
          </p:cNvSpPr>
          <p:nvPr>
            <p:ph type="title"/>
          </p:nvPr>
        </p:nvSpPr>
        <p:spPr/>
        <p:txBody>
          <a:bodyPr/>
          <a:lstStyle/>
          <a:p>
            <a:r>
              <a:rPr lang="en-US"/>
              <a:t>Click to edit Master title style</a:t>
            </a:r>
          </a:p>
        </p:txBody>
      </p:sp>
      <p:sp>
        <p:nvSpPr>
          <p:cNvPr id="10" name="Content Placeholder 11"/>
          <p:cNvSpPr>
            <a:spLocks noGrp="1"/>
          </p:cNvSpPr>
          <p:nvPr>
            <p:ph sz="quarter" idx="11"/>
          </p:nvPr>
        </p:nvSpPr>
        <p:spPr>
          <a:xfrm>
            <a:off x="7493529" y="6264416"/>
            <a:ext cx="1688184" cy="240081"/>
          </a:xfrm>
        </p:spPr>
        <p:txBody>
          <a:bodyPr/>
          <a:lstStyle>
            <a:lvl1pPr marL="0" indent="0" algn="l">
              <a:buNone/>
              <a:defRPr sz="1050" b="0"/>
            </a:lvl1pPr>
          </a:lstStyle>
          <a:p>
            <a:pPr lvl="0"/>
            <a:r>
              <a:rPr lang="en-US"/>
              <a:t>Click to edit Master text styles</a:t>
            </a:r>
          </a:p>
        </p:txBody>
      </p:sp>
      <p:sp>
        <p:nvSpPr>
          <p:cNvPr id="12" name="Content Placeholder 15"/>
          <p:cNvSpPr>
            <a:spLocks noGrp="1"/>
          </p:cNvSpPr>
          <p:nvPr>
            <p:ph sz="quarter" idx="12"/>
          </p:nvPr>
        </p:nvSpPr>
        <p:spPr>
          <a:xfrm>
            <a:off x="7493529" y="6504497"/>
            <a:ext cx="1143000" cy="228600"/>
          </a:xfrm>
        </p:spPr>
        <p:txBody>
          <a:bodyPr/>
          <a:lstStyle>
            <a:lvl1pPr marL="0" indent="0">
              <a:buNone/>
              <a:defRPr sz="1050" b="0"/>
            </a:lvl1pPr>
          </a:lstStyle>
          <a:p>
            <a:pPr lvl="0"/>
            <a:r>
              <a:rPr lang="en-US"/>
              <a:t>Click to edit Master text styles</a:t>
            </a:r>
          </a:p>
        </p:txBody>
      </p:sp>
    </p:spTree>
    <p:extLst>
      <p:ext uri="{BB962C8B-B14F-4D97-AF65-F5344CB8AC3E}">
        <p14:creationId xmlns:p14="http://schemas.microsoft.com/office/powerpoint/2010/main" val="1969916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37785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Quad Slide">
    <p:spTree>
      <p:nvGrpSpPr>
        <p:cNvPr id="1" name=""/>
        <p:cNvGrpSpPr/>
        <p:nvPr/>
      </p:nvGrpSpPr>
      <p:grpSpPr>
        <a:xfrm>
          <a:off x="0" y="0"/>
          <a:ext cx="0" cy="0"/>
          <a:chOff x="0" y="0"/>
          <a:chExt cx="0" cy="0"/>
        </a:xfrm>
      </p:grpSpPr>
      <p:cxnSp>
        <p:nvCxnSpPr>
          <p:cNvPr id="7" name="Straight Connector 6"/>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ubtitle 2"/>
          <p:cNvSpPr txBox="1">
            <a:spLocks/>
          </p:cNvSpPr>
          <p:nvPr userDrawn="1"/>
        </p:nvSpPr>
        <p:spPr bwMode="auto">
          <a:xfrm>
            <a:off x="4581525" y="1454150"/>
            <a:ext cx="4562475"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0" name="Subtitle 2"/>
          <p:cNvSpPr txBox="1">
            <a:spLocks/>
          </p:cNvSpPr>
          <p:nvPr userDrawn="1"/>
        </p:nvSpPr>
        <p:spPr bwMode="auto">
          <a:xfrm>
            <a:off x="22225" y="4117975"/>
            <a:ext cx="4540250"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3" name="Subtitle 2"/>
          <p:cNvSpPr txBox="1">
            <a:spLocks/>
          </p:cNvSpPr>
          <p:nvPr userDrawn="1"/>
        </p:nvSpPr>
        <p:spPr bwMode="auto">
          <a:xfrm>
            <a:off x="4594225" y="4154488"/>
            <a:ext cx="4556125"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22" name="Subtitle 2"/>
          <p:cNvSpPr>
            <a:spLocks noGrp="1"/>
          </p:cNvSpPr>
          <p:nvPr>
            <p:ph type="subTitle" idx="1"/>
          </p:nvPr>
        </p:nvSpPr>
        <p:spPr>
          <a:xfrm>
            <a:off x="-12409" y="1447800"/>
            <a:ext cx="4575173" cy="2331910"/>
          </a:xfrm>
          <a:prstGeom prst="rect">
            <a:avLst/>
          </a:prstGeom>
        </p:spPr>
        <p:txBody>
          <a:bodyPr/>
          <a:lstStyle>
            <a:lvl1pPr marL="285750" indent="-285750" algn="l">
              <a:buFont typeface="Arial" panose="020B0604020202020204" pitchFamily="34" charset="0"/>
              <a:buChar char="•"/>
              <a:defRPr sz="1600" b="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642271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Quad Slide">
    <p:spTree>
      <p:nvGrpSpPr>
        <p:cNvPr id="1" name=""/>
        <p:cNvGrpSpPr/>
        <p:nvPr/>
      </p:nvGrpSpPr>
      <p:grpSpPr>
        <a:xfrm>
          <a:off x="0" y="0"/>
          <a:ext cx="0" cy="0"/>
          <a:chOff x="0" y="0"/>
          <a:chExt cx="0" cy="0"/>
        </a:xfrm>
      </p:grpSpPr>
      <p:cxnSp>
        <p:nvCxnSpPr>
          <p:cNvPr id="7" name="Straight Connector 6"/>
          <p:cNvCxnSpPr/>
          <p:nvPr userDrawn="1"/>
        </p:nvCxnSpPr>
        <p:spPr>
          <a:xfrm flipV="1">
            <a:off x="4572000" y="1371600"/>
            <a:ext cx="0" cy="504825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flipH="1">
            <a:off x="73025" y="3794125"/>
            <a:ext cx="8991600"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ubtitle 2"/>
          <p:cNvSpPr txBox="1">
            <a:spLocks/>
          </p:cNvSpPr>
          <p:nvPr userDrawn="1"/>
        </p:nvSpPr>
        <p:spPr bwMode="auto">
          <a:xfrm>
            <a:off x="4581525" y="1454150"/>
            <a:ext cx="4562475"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0" name="Subtitle 2"/>
          <p:cNvSpPr txBox="1">
            <a:spLocks/>
          </p:cNvSpPr>
          <p:nvPr userDrawn="1"/>
        </p:nvSpPr>
        <p:spPr bwMode="auto">
          <a:xfrm>
            <a:off x="22225" y="4117975"/>
            <a:ext cx="4540250" cy="233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3" name="Subtitle 2"/>
          <p:cNvSpPr txBox="1">
            <a:spLocks/>
          </p:cNvSpPr>
          <p:nvPr userDrawn="1"/>
        </p:nvSpPr>
        <p:spPr bwMode="auto">
          <a:xfrm>
            <a:off x="4594225" y="4154488"/>
            <a:ext cx="4556125" cy="233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rtl="0" eaLnBrk="0" fontAlgn="base" hangingPunct="0">
              <a:lnSpc>
                <a:spcPct val="90000"/>
              </a:lnSpc>
              <a:spcBef>
                <a:spcPts val="1000"/>
              </a:spcBef>
              <a:spcAft>
                <a:spcPct val="0"/>
              </a:spcAft>
              <a:buFont typeface="Arial" panose="020B0604020202020204" pitchFamily="34" charset="0"/>
              <a:buChar char="•"/>
              <a:defRPr sz="1600" b="0" kern="1200">
                <a:solidFill>
                  <a:schemeClr val="tx1"/>
                </a:solidFill>
                <a:latin typeface="Arial" panose="020B0604020202020204" pitchFamily="34" charset="0"/>
                <a:ea typeface="+mn-ea"/>
                <a:cs typeface="Arial" panose="020B0604020202020204" pitchFamily="34" charset="0"/>
              </a:defRPr>
            </a:lvl1pPr>
            <a:lvl2pPr marL="457200" indent="0" algn="ctr" rtl="0" eaLnBrk="0" fontAlgn="base" hangingPunct="0">
              <a:lnSpc>
                <a:spcPct val="90000"/>
              </a:lnSpc>
              <a:spcBef>
                <a:spcPts val="500"/>
              </a:spcBef>
              <a:spcAft>
                <a:spcPct val="0"/>
              </a:spcAft>
              <a:buFont typeface="Arial" panose="020B0604020202020204" pitchFamily="34" charset="0"/>
              <a:buNone/>
              <a:defRPr sz="2000" b="1" kern="1200">
                <a:solidFill>
                  <a:srgbClr val="000082"/>
                </a:solidFill>
                <a:latin typeface="Arial" panose="020B0604020202020204" pitchFamily="34" charset="0"/>
                <a:ea typeface="+mn-ea"/>
                <a:cs typeface="Arial" panose="020B0604020202020204" pitchFamily="34" charset="0"/>
              </a:defRPr>
            </a:lvl2pPr>
            <a:lvl3pPr marL="914400" indent="0" algn="ctr" rtl="0" eaLnBrk="0" fontAlgn="base" hangingPunct="0">
              <a:lnSpc>
                <a:spcPct val="90000"/>
              </a:lnSpc>
              <a:spcBef>
                <a:spcPts val="500"/>
              </a:spcBef>
              <a:spcAft>
                <a:spcPct val="0"/>
              </a:spcAft>
              <a:buFont typeface="Arial" panose="020B0604020202020204" pitchFamily="34" charset="0"/>
              <a:buNone/>
              <a:defRPr sz="1800" b="1" kern="1200">
                <a:solidFill>
                  <a:srgbClr val="000082"/>
                </a:solidFill>
                <a:latin typeface="Arial" panose="020B0604020202020204" pitchFamily="34" charset="0"/>
                <a:ea typeface="+mn-ea"/>
                <a:cs typeface="Arial" panose="020B0604020202020204" pitchFamily="34" charset="0"/>
              </a:defRPr>
            </a:lvl3pPr>
            <a:lvl4pPr marL="13716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4pPr>
            <a:lvl5pPr marL="1828800" indent="0" algn="ctr" rtl="0" eaLnBrk="0" fontAlgn="base" hangingPunct="0">
              <a:lnSpc>
                <a:spcPct val="90000"/>
              </a:lnSpc>
              <a:spcBef>
                <a:spcPts val="500"/>
              </a:spcBef>
              <a:spcAft>
                <a:spcPct val="0"/>
              </a:spcAft>
              <a:buFont typeface="Arial" panose="020B0604020202020204" pitchFamily="34" charset="0"/>
              <a:buNone/>
              <a:defRPr sz="1600" b="1" kern="1200">
                <a:solidFill>
                  <a:srgbClr val="000082"/>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defRPr/>
            </a:pPr>
            <a:r>
              <a:rPr lang="en-US"/>
              <a:t>Click to edit Master subtitle style</a:t>
            </a:r>
          </a:p>
        </p:txBody>
      </p:sp>
      <p:sp>
        <p:nvSpPr>
          <p:cNvPr id="14" name="TextBox 25"/>
          <p:cNvSpPr txBox="1">
            <a:spLocks noChangeArrowheads="1"/>
          </p:cNvSpPr>
          <p:nvPr userDrawn="1"/>
        </p:nvSpPr>
        <p:spPr bwMode="auto">
          <a:xfrm>
            <a:off x="9525" y="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eaLnBrk="1" hangingPunct="1">
              <a:lnSpc>
                <a:spcPct val="100000"/>
              </a:lnSpc>
              <a:spcBef>
                <a:spcPct val="0"/>
              </a:spcBef>
              <a:buFontTx/>
              <a:buNone/>
              <a:defRPr/>
            </a:pPr>
            <a:r>
              <a:rPr lang="en-US" altLang="en-US" sz="1200">
                <a:solidFill>
                  <a:srgbClr val="009900"/>
                </a:solidFill>
              </a:rPr>
              <a:t>UNCLASSIFIED//FOUO</a:t>
            </a:r>
          </a:p>
        </p:txBody>
      </p:sp>
      <p:sp>
        <p:nvSpPr>
          <p:cNvPr id="16" name="Content Placeholder 15"/>
          <p:cNvSpPr>
            <a:spLocks noGrp="1"/>
          </p:cNvSpPr>
          <p:nvPr>
            <p:ph sz="quarter" idx="17"/>
          </p:nvPr>
        </p:nvSpPr>
        <p:spPr>
          <a:xfrm>
            <a:off x="-3175" y="1146175"/>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1" name="Content Placeholder 15"/>
          <p:cNvSpPr>
            <a:spLocks noGrp="1"/>
          </p:cNvSpPr>
          <p:nvPr>
            <p:ph sz="quarter" idx="19"/>
          </p:nvPr>
        </p:nvSpPr>
        <p:spPr>
          <a:xfrm>
            <a:off x="4575176" y="115411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2" name="Content Placeholder 15"/>
          <p:cNvSpPr>
            <a:spLocks noGrp="1"/>
          </p:cNvSpPr>
          <p:nvPr>
            <p:ph sz="quarter" idx="20"/>
          </p:nvPr>
        </p:nvSpPr>
        <p:spPr>
          <a:xfrm>
            <a:off x="-9235" y="3808541"/>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17" name="Content Placeholder 15"/>
          <p:cNvSpPr>
            <a:spLocks noGrp="1"/>
          </p:cNvSpPr>
          <p:nvPr>
            <p:ph sz="quarter" idx="21"/>
          </p:nvPr>
        </p:nvSpPr>
        <p:spPr>
          <a:xfrm>
            <a:off x="4575176" y="3802063"/>
            <a:ext cx="4572000" cy="449580"/>
          </a:xfrm>
          <a:prstGeom prst="rect">
            <a:avLst/>
          </a:prstGeom>
        </p:spPr>
        <p:txBody>
          <a:bodyPr/>
          <a:lstStyle>
            <a:lvl1pPr marL="0" indent="0" algn="l">
              <a:buNone/>
              <a:defRPr sz="1700" u="sng" baseline="0"/>
            </a:lvl1pPr>
            <a:lvl2pPr marL="225425" indent="-225425">
              <a:buFont typeface="Arial" panose="020B0604020202020204" pitchFamily="34" charset="0"/>
              <a:buChar char="•"/>
              <a:defRPr>
                <a:solidFill>
                  <a:srgbClr val="333333"/>
                </a:solidFill>
              </a:defRPr>
            </a:lvl2pPr>
            <a:lvl3pPr marL="461963" indent="-228600">
              <a:buFont typeface="Arial" panose="020B0604020202020204" pitchFamily="34" charset="0"/>
              <a:buChar char="‒"/>
              <a:defRPr>
                <a:solidFill>
                  <a:srgbClr val="000000"/>
                </a:solidFill>
              </a:defRPr>
            </a:lvl3pPr>
            <a:lvl4pPr marL="685800" indent="-228600">
              <a:buFont typeface="Arial" panose="020B0604020202020204" pitchFamily="34" charset="0"/>
              <a:buChar char="◦"/>
              <a:defRPr sz="1400">
                <a:solidFill>
                  <a:srgbClr val="000000"/>
                </a:solidFill>
              </a:defRPr>
            </a:lvl4pPr>
            <a:lvl5pPr marL="971550" indent="-228600">
              <a:buFont typeface="Arial" panose="020B0604020202020204" pitchFamily="34" charset="0"/>
              <a:buChar char="‒"/>
              <a:defRPr sz="1200">
                <a:solidFill>
                  <a:srgbClr val="000000"/>
                </a:solidFill>
              </a:defRPr>
            </a:lvl5pPr>
          </a:lstStyle>
          <a:p>
            <a:pPr lvl="0"/>
            <a:r>
              <a:rPr lang="en-US"/>
              <a:t>Edit Master text styles</a:t>
            </a:r>
          </a:p>
        </p:txBody>
      </p:sp>
      <p:sp>
        <p:nvSpPr>
          <p:cNvPr id="22" name="Subtitle 2"/>
          <p:cNvSpPr>
            <a:spLocks noGrp="1"/>
          </p:cNvSpPr>
          <p:nvPr>
            <p:ph type="subTitle" idx="1"/>
          </p:nvPr>
        </p:nvSpPr>
        <p:spPr>
          <a:xfrm>
            <a:off x="-12409" y="1447800"/>
            <a:ext cx="4575173" cy="2331910"/>
          </a:xfrm>
          <a:prstGeom prst="rect">
            <a:avLst/>
          </a:prstGeom>
        </p:spPr>
        <p:txBody>
          <a:bodyPr/>
          <a:lstStyle>
            <a:lvl1pPr marL="285750" indent="-285750" algn="l">
              <a:buFont typeface="Arial" panose="020B0604020202020204" pitchFamily="34" charset="0"/>
              <a:buChar char="•"/>
              <a:defRPr sz="1600" b="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9572086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A5D2A1E-3871-40FE-9974-D1ACAE4AF92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5724" r:id="rId1"/>
  </p:sldLayoutIdLst>
  <p:hf sldNum="0" hdr="0" ftr="0" dt="0"/>
  <p:txStyles>
    <p:titleStyle>
      <a:lvl1pPr algn="ctr" rtl="0" eaLnBrk="0" fontAlgn="base" hangingPunct="0">
        <a:spcBef>
          <a:spcPct val="0"/>
        </a:spcBef>
        <a:spcAft>
          <a:spcPct val="0"/>
        </a:spcAft>
        <a:defRPr sz="3200" b="1"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b="1">
          <a:solidFill>
            <a:schemeClr val="tx1"/>
          </a:solidFill>
          <a:latin typeface="Arial" charset="0"/>
          <a:cs typeface="Arial" charset="0"/>
        </a:defRPr>
      </a:lvl2pPr>
      <a:lvl3pPr algn="ctr" rtl="0" eaLnBrk="0" fontAlgn="base" hangingPunct="0">
        <a:spcBef>
          <a:spcPct val="0"/>
        </a:spcBef>
        <a:spcAft>
          <a:spcPct val="0"/>
        </a:spcAft>
        <a:defRPr sz="3200" b="1">
          <a:solidFill>
            <a:schemeClr val="tx1"/>
          </a:solidFill>
          <a:latin typeface="Arial" charset="0"/>
          <a:cs typeface="Arial" charset="0"/>
        </a:defRPr>
      </a:lvl3pPr>
      <a:lvl4pPr algn="ctr" rtl="0" eaLnBrk="0" fontAlgn="base" hangingPunct="0">
        <a:spcBef>
          <a:spcPct val="0"/>
        </a:spcBef>
        <a:spcAft>
          <a:spcPct val="0"/>
        </a:spcAft>
        <a:defRPr sz="3200" b="1">
          <a:solidFill>
            <a:schemeClr val="tx1"/>
          </a:solidFill>
          <a:latin typeface="Arial" charset="0"/>
          <a:cs typeface="Arial" charset="0"/>
        </a:defRPr>
      </a:lvl4pPr>
      <a:lvl5pPr algn="ctr" rtl="0" eaLnBrk="0" fontAlgn="base" hangingPunct="0">
        <a:spcBef>
          <a:spcPct val="0"/>
        </a:spcBef>
        <a:spcAft>
          <a:spcPct val="0"/>
        </a:spcAft>
        <a:defRPr sz="3200" b="1">
          <a:solidFill>
            <a:schemeClr val="tx1"/>
          </a:solidFill>
          <a:latin typeface="Arial" charset="0"/>
          <a:cs typeface="Arial" charset="0"/>
        </a:defRPr>
      </a:lvl5pPr>
      <a:lvl6pPr marL="457200" algn="ctr" rtl="0" fontAlgn="base">
        <a:spcBef>
          <a:spcPct val="0"/>
        </a:spcBef>
        <a:spcAft>
          <a:spcPct val="0"/>
        </a:spcAft>
        <a:defRPr sz="3200" b="1">
          <a:solidFill>
            <a:schemeClr val="tx1"/>
          </a:solidFill>
          <a:latin typeface="Arial" charset="0"/>
          <a:cs typeface="Arial" charset="0"/>
        </a:defRPr>
      </a:lvl6pPr>
      <a:lvl7pPr marL="914400" algn="ctr" rtl="0" fontAlgn="base">
        <a:spcBef>
          <a:spcPct val="0"/>
        </a:spcBef>
        <a:spcAft>
          <a:spcPct val="0"/>
        </a:spcAft>
        <a:defRPr sz="3200" b="1">
          <a:solidFill>
            <a:schemeClr val="tx1"/>
          </a:solidFill>
          <a:latin typeface="Arial" charset="0"/>
          <a:cs typeface="Arial" charset="0"/>
        </a:defRPr>
      </a:lvl7pPr>
      <a:lvl8pPr marL="1371600" algn="ctr" rtl="0" fontAlgn="base">
        <a:spcBef>
          <a:spcPct val="0"/>
        </a:spcBef>
        <a:spcAft>
          <a:spcPct val="0"/>
        </a:spcAft>
        <a:defRPr sz="3200" b="1">
          <a:solidFill>
            <a:schemeClr val="tx1"/>
          </a:solidFill>
          <a:latin typeface="Arial" charset="0"/>
          <a:cs typeface="Arial" charset="0"/>
        </a:defRPr>
      </a:lvl8pPr>
      <a:lvl9pPr marL="1828800" algn="ctr" rtl="0" fontAlgn="base">
        <a:spcBef>
          <a:spcPct val="0"/>
        </a:spcBef>
        <a:spcAft>
          <a:spcPct val="0"/>
        </a:spcAft>
        <a:defRPr sz="3200" b="1">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24"/>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36513"/>
            <a:ext cx="1082675" cy="96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63"/>
          <p:cNvSpPr>
            <a:spLocks noChangeArrowheads="1"/>
          </p:cNvSpPr>
          <p:nvPr userDrawn="1"/>
        </p:nvSpPr>
        <p:spPr bwMode="auto">
          <a:xfrm>
            <a:off x="0" y="1016000"/>
            <a:ext cx="9144000" cy="65088"/>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052" name="Rectangle 64"/>
          <p:cNvSpPr>
            <a:spLocks noChangeArrowheads="1"/>
          </p:cNvSpPr>
          <p:nvPr userDrawn="1"/>
        </p:nvSpPr>
        <p:spPr bwMode="auto">
          <a:xfrm>
            <a:off x="0" y="1106488"/>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lgn="ctr">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8" name="Text Box 29"/>
          <p:cNvSpPr txBox="1">
            <a:spLocks noChangeArrowheads="1"/>
          </p:cNvSpPr>
          <p:nvPr userDrawn="1"/>
        </p:nvSpPr>
        <p:spPr bwMode="blackWhite">
          <a:xfrm>
            <a:off x="8788400" y="6619875"/>
            <a:ext cx="341313" cy="215900"/>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50000"/>
              </a:spcBef>
              <a:defRPr/>
            </a:pPr>
            <a:fld id="{97651553-C001-41D3-B4DA-C66A9D4FC511}" type="slidenum">
              <a:rPr lang="en-US" altLang="en-US" sz="1000" b="1" smtClean="0">
                <a:solidFill>
                  <a:srgbClr val="110189"/>
                </a:solidFill>
                <a:latin typeface="Calibri" panose="020F0502020204030204" pitchFamily="34" charset="0"/>
              </a:rPr>
              <a:pPr algn="ctr" eaLnBrk="1" hangingPunct="1">
                <a:lnSpc>
                  <a:spcPct val="80000"/>
                </a:lnSpc>
                <a:spcBef>
                  <a:spcPct val="50000"/>
                </a:spcBef>
                <a:defRPr/>
              </a:pPr>
              <a:t>‹#›</a:t>
            </a:fld>
            <a:endParaRPr lang="en-US" altLang="en-US" sz="1000" b="1">
              <a:solidFill>
                <a:srgbClr val="110189"/>
              </a:solidFill>
              <a:latin typeface="Calibri" panose="020F0502020204030204" pitchFamily="34" charset="0"/>
            </a:endParaRPr>
          </a:p>
        </p:txBody>
      </p:sp>
      <p:sp>
        <p:nvSpPr>
          <p:cNvPr id="2054" name="Rectangle 62"/>
          <p:cNvSpPr>
            <a:spLocks noChangeArrowheads="1"/>
          </p:cNvSpPr>
          <p:nvPr userDrawn="1"/>
        </p:nvSpPr>
        <p:spPr bwMode="auto">
          <a:xfrm>
            <a:off x="0" y="6689725"/>
            <a:ext cx="8839200" cy="79375"/>
          </a:xfrm>
          <a:prstGeom prst="rect">
            <a:avLst/>
          </a:prstGeom>
          <a:solidFill>
            <a:srgbClr val="000066"/>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2055" name="Rectangle 61"/>
          <p:cNvSpPr>
            <a:spLocks noChangeArrowheads="1"/>
          </p:cNvSpPr>
          <p:nvPr userDrawn="1"/>
        </p:nvSpPr>
        <p:spPr bwMode="auto">
          <a:xfrm>
            <a:off x="0" y="6788150"/>
            <a:ext cx="9144000" cy="63500"/>
          </a:xfrm>
          <a:prstGeom prst="rect">
            <a:avLst/>
          </a:prstGeom>
          <a:gradFill rotWithShape="1">
            <a:gsLst>
              <a:gs pos="0">
                <a:srgbClr val="765E00"/>
              </a:gs>
              <a:gs pos="50000">
                <a:srgbClr val="FFCC00"/>
              </a:gs>
              <a:gs pos="100000">
                <a:srgbClr val="765E00"/>
              </a:gs>
            </a:gsLst>
            <a:lin ang="2700000" scaled="1"/>
          </a:gra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b="1" i="1">
              <a:solidFill>
                <a:srgbClr val="000000"/>
              </a:solidFill>
              <a:cs typeface="Times New Roman" panose="02020603050405020304" pitchFamily="18" charset="0"/>
            </a:endParaRPr>
          </a:p>
        </p:txBody>
      </p:sp>
      <p:sp>
        <p:nvSpPr>
          <p:cNvPr id="31" name="Text Box 51"/>
          <p:cNvSpPr txBox="1">
            <a:spLocks noChangeArrowheads="1"/>
          </p:cNvSpPr>
          <p:nvPr userDrawn="1"/>
        </p:nvSpPr>
        <p:spPr bwMode="auto">
          <a:xfrm>
            <a:off x="152400" y="6569075"/>
            <a:ext cx="2533650" cy="200025"/>
          </a:xfrm>
          <a:prstGeom prst="rect">
            <a:avLst/>
          </a:prstGeom>
          <a:solidFill>
            <a:schemeClr val="bg1"/>
          </a:solidFill>
          <a:ln w="57150">
            <a:noFill/>
            <a:miter lim="800000"/>
            <a:headEnd/>
            <a:tailEnd/>
          </a:ln>
          <a:effectLst/>
        </p:spPr>
        <p:txBody>
          <a:bodyPr tIns="0" bIns="0" anchor="ctr" anchorCtr="1">
            <a:spAutoFit/>
          </a:bodyPr>
          <a:lstStyle/>
          <a:p>
            <a:pPr algn="ctr">
              <a:defRPr/>
            </a:pPr>
            <a:r>
              <a:rPr lang="en-US" sz="1300" b="1" i="1">
                <a:solidFill>
                  <a:srgbClr val="000066"/>
                </a:solidFill>
                <a:effectLst>
                  <a:outerShdw blurRad="38100" dist="38100" dir="2700000" algn="tl">
                    <a:srgbClr val="C0C0C0"/>
                  </a:outerShdw>
                </a:effectLst>
              </a:rPr>
              <a:t>Military Sealift Command</a:t>
            </a:r>
          </a:p>
        </p:txBody>
      </p:sp>
      <p:sp>
        <p:nvSpPr>
          <p:cNvPr id="2057" name="Title Placeholder 33"/>
          <p:cNvSpPr>
            <a:spLocks noGrp="1"/>
          </p:cNvSpPr>
          <p:nvPr>
            <p:ph type="title"/>
          </p:nvPr>
        </p:nvSpPr>
        <p:spPr bwMode="auto">
          <a:xfrm>
            <a:off x="0" y="0"/>
            <a:ext cx="9129713"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8" name="Text Placeholder 34"/>
          <p:cNvSpPr>
            <a:spLocks noGrp="1"/>
          </p:cNvSpPr>
          <p:nvPr>
            <p:ph type="body" idx="1"/>
          </p:nvPr>
        </p:nvSpPr>
        <p:spPr bwMode="auto">
          <a:xfrm>
            <a:off x="0" y="1195388"/>
            <a:ext cx="9129713" cy="519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11" name="Text Box 51"/>
          <p:cNvSpPr txBox="1">
            <a:spLocks noChangeArrowheads="1"/>
          </p:cNvSpPr>
          <p:nvPr userDrawn="1"/>
        </p:nvSpPr>
        <p:spPr bwMode="auto">
          <a:xfrm>
            <a:off x="6305550" y="6572250"/>
            <a:ext cx="1714500" cy="200025"/>
          </a:xfrm>
          <a:prstGeom prst="rect">
            <a:avLst/>
          </a:prstGeom>
          <a:solidFill>
            <a:schemeClr val="bg1"/>
          </a:solidFill>
          <a:ln w="57150">
            <a:noFill/>
            <a:miter lim="800000"/>
            <a:headEnd/>
            <a:tailEnd/>
          </a:ln>
          <a:effectLst/>
        </p:spPr>
        <p:txBody>
          <a:bodyPr tIns="0" bIns="0" anchor="ctr" anchorCtr="1">
            <a:spAutoFit/>
          </a:bodyPr>
          <a:lstStyle/>
          <a:p>
            <a:pPr algn="ctr">
              <a:defRPr/>
            </a:pPr>
            <a:r>
              <a:rPr lang="en-US" sz="1300" b="1" i="1">
                <a:solidFill>
                  <a:srgbClr val="000066"/>
                </a:solidFill>
                <a:effectLst>
                  <a:outerShdw blurRad="38100" dist="38100" dir="2700000" algn="tl">
                    <a:srgbClr val="C0C0C0"/>
                  </a:outerShdw>
                </a:effectLst>
              </a:rPr>
              <a:t>United We Sail</a:t>
            </a:r>
          </a:p>
        </p:txBody>
      </p:sp>
      <p:sp>
        <p:nvSpPr>
          <p:cNvPr id="13" name="TextBox 15"/>
          <p:cNvSpPr txBox="1">
            <a:spLocks noChangeArrowheads="1"/>
          </p:cNvSpPr>
          <p:nvPr userDrawn="1"/>
        </p:nvSpPr>
        <p:spPr bwMode="auto">
          <a:xfrm>
            <a:off x="0" y="6419850"/>
            <a:ext cx="914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ctr">
              <a:lnSpc>
                <a:spcPct val="100000"/>
              </a:lnSpc>
              <a:spcBef>
                <a:spcPct val="0"/>
              </a:spcBef>
              <a:buFontTx/>
              <a:buNone/>
              <a:defRPr/>
            </a:pPr>
            <a:r>
              <a:rPr lang="en-US" altLang="en-US" sz="1200">
                <a:solidFill>
                  <a:srgbClr val="009900"/>
                </a:solidFill>
              </a:rPr>
              <a:t>UNCLASSIFIED//FOUO</a:t>
            </a:r>
          </a:p>
        </p:txBody>
      </p:sp>
      <p:sp>
        <p:nvSpPr>
          <p:cNvPr id="14" name="TextBox 138"/>
          <p:cNvSpPr txBox="1">
            <a:spLocks noChangeArrowheads="1"/>
          </p:cNvSpPr>
          <p:nvPr userDrawn="1"/>
        </p:nvSpPr>
        <p:spPr bwMode="auto">
          <a:xfrm>
            <a:off x="7321550" y="6172200"/>
            <a:ext cx="1831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1600" b="1">
                <a:solidFill>
                  <a:srgbClr val="000082"/>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1400" b="1">
                <a:solidFill>
                  <a:srgbClr val="000082"/>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b="1">
                <a:solidFill>
                  <a:srgbClr val="000082"/>
                </a:solidFill>
                <a:latin typeface="Arial" panose="020B0604020202020204" pitchFamily="34" charset="0"/>
                <a:cs typeface="Arial" panose="020B0604020202020204" pitchFamily="34" charset="0"/>
              </a:defRPr>
            </a:lvl9pPr>
          </a:lstStyle>
          <a:p>
            <a:pPr algn="r">
              <a:lnSpc>
                <a:spcPct val="100000"/>
              </a:lnSpc>
              <a:spcBef>
                <a:spcPct val="0"/>
              </a:spcBef>
              <a:buFontTx/>
              <a:buNone/>
              <a:defRPr/>
            </a:pPr>
            <a:r>
              <a:rPr lang="en-US" altLang="en-US" sz="1000" b="0">
                <a:solidFill>
                  <a:srgbClr val="000000"/>
                </a:solidFill>
              </a:rPr>
              <a:t>As of ####Q/####Z DDMMM</a:t>
            </a:r>
          </a:p>
          <a:p>
            <a:pPr algn="r">
              <a:lnSpc>
                <a:spcPct val="100000"/>
              </a:lnSpc>
              <a:spcBef>
                <a:spcPct val="0"/>
              </a:spcBef>
              <a:buFontTx/>
              <a:buNone/>
              <a:defRPr/>
            </a:pPr>
            <a:r>
              <a:rPr lang="en-US" altLang="en-US" sz="1000" b="0">
                <a:solidFill>
                  <a:srgbClr val="000000"/>
                </a:solidFill>
              </a:rPr>
              <a:t>OPR: </a:t>
            </a:r>
            <a:r>
              <a:rPr lang="en-US" altLang="en-US" sz="1000" b="0" err="1">
                <a:solidFill>
                  <a:srgbClr val="000000"/>
                </a:solidFill>
              </a:rPr>
              <a:t>NCode</a:t>
            </a:r>
            <a:endParaRPr lang="en-US" altLang="en-US" sz="1000" b="0">
              <a:solidFill>
                <a:srgbClr val="000000"/>
              </a:solidFill>
            </a:endParaRPr>
          </a:p>
        </p:txBody>
      </p:sp>
    </p:spTree>
  </p:cSld>
  <p:clrMap bg1="lt1" tx1="dk1" bg2="lt2" tx2="dk2" accent1="accent1" accent2="accent2" accent3="accent3" accent4="accent4" accent5="accent5" accent6="accent6" hlink="hlink" folHlink="folHlink"/>
  <p:sldLayoutIdLst>
    <p:sldLayoutId id="2147485725" r:id="rId1"/>
    <p:sldLayoutId id="2147485720" r:id="rId2"/>
    <p:sldLayoutId id="2147485721" r:id="rId3"/>
    <p:sldLayoutId id="2147485726" r:id="rId4"/>
    <p:sldLayoutId id="2147485722" r:id="rId5"/>
    <p:sldLayoutId id="2147485723" r:id="rId6"/>
    <p:sldLayoutId id="2147485728" r:id="rId7"/>
    <p:sldLayoutId id="2147485729" r:id="rId8"/>
    <p:sldLayoutId id="2147485730" r:id="rId9"/>
    <p:sldLayoutId id="2147485731" r:id="rId10"/>
    <p:sldLayoutId id="2147485734" r:id="rId11"/>
    <p:sldLayoutId id="2147485743" r:id="rId12"/>
    <p:sldLayoutId id="2147485744" r:id="rId13"/>
    <p:sldLayoutId id="2147485745" r:id="rId14"/>
  </p:sldLayoutIdLst>
  <p:hf sldNum="0" hdr="0" ftr="0" dt="0"/>
  <p:txStyles>
    <p:titleStyle>
      <a:lvl1pPr algn="ctr" rtl="0" eaLnBrk="0" fontAlgn="base" hangingPunct="0">
        <a:lnSpc>
          <a:spcPct val="90000"/>
        </a:lnSpc>
        <a:spcBef>
          <a:spcPct val="0"/>
        </a:spcBef>
        <a:spcAft>
          <a:spcPct val="0"/>
        </a:spcAft>
        <a:defRPr sz="2800" b="1"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lnSpc>
          <a:spcPct val="90000"/>
        </a:lnSpc>
        <a:spcBef>
          <a:spcPct val="0"/>
        </a:spcBef>
        <a:spcAft>
          <a:spcPct val="0"/>
        </a:spcAft>
        <a:defRPr sz="2800" b="1">
          <a:solidFill>
            <a:schemeClr val="tx1"/>
          </a:solidFill>
          <a:latin typeface="Arial" charset="0"/>
          <a:cs typeface="Arial" charset="0"/>
        </a:defRPr>
      </a:lvl2pPr>
      <a:lvl3pPr algn="ctr" rtl="0" eaLnBrk="0" fontAlgn="base" hangingPunct="0">
        <a:lnSpc>
          <a:spcPct val="90000"/>
        </a:lnSpc>
        <a:spcBef>
          <a:spcPct val="0"/>
        </a:spcBef>
        <a:spcAft>
          <a:spcPct val="0"/>
        </a:spcAft>
        <a:defRPr sz="2800" b="1">
          <a:solidFill>
            <a:schemeClr val="tx1"/>
          </a:solidFill>
          <a:latin typeface="Arial" charset="0"/>
          <a:cs typeface="Arial" charset="0"/>
        </a:defRPr>
      </a:lvl3pPr>
      <a:lvl4pPr algn="ctr" rtl="0" eaLnBrk="0" fontAlgn="base" hangingPunct="0">
        <a:lnSpc>
          <a:spcPct val="90000"/>
        </a:lnSpc>
        <a:spcBef>
          <a:spcPct val="0"/>
        </a:spcBef>
        <a:spcAft>
          <a:spcPct val="0"/>
        </a:spcAft>
        <a:defRPr sz="2800" b="1">
          <a:solidFill>
            <a:schemeClr val="tx1"/>
          </a:solidFill>
          <a:latin typeface="Arial" charset="0"/>
          <a:cs typeface="Arial" charset="0"/>
        </a:defRPr>
      </a:lvl4pPr>
      <a:lvl5pPr algn="ctr" rtl="0" eaLnBrk="0" fontAlgn="base" hangingPunct="0">
        <a:lnSpc>
          <a:spcPct val="90000"/>
        </a:lnSpc>
        <a:spcBef>
          <a:spcPct val="0"/>
        </a:spcBef>
        <a:spcAft>
          <a:spcPct val="0"/>
        </a:spcAft>
        <a:defRPr sz="2800" b="1">
          <a:solidFill>
            <a:schemeClr val="tx1"/>
          </a:solidFill>
          <a:latin typeface="Arial" charset="0"/>
          <a:cs typeface="Arial" charset="0"/>
        </a:defRPr>
      </a:lvl5pPr>
      <a:lvl6pPr marL="457200" algn="ctr" rtl="0" fontAlgn="base">
        <a:lnSpc>
          <a:spcPct val="90000"/>
        </a:lnSpc>
        <a:spcBef>
          <a:spcPct val="0"/>
        </a:spcBef>
        <a:spcAft>
          <a:spcPct val="0"/>
        </a:spcAft>
        <a:defRPr sz="2800" b="1">
          <a:solidFill>
            <a:schemeClr val="tx1"/>
          </a:solidFill>
          <a:latin typeface="Arial" charset="0"/>
          <a:cs typeface="Arial" charset="0"/>
        </a:defRPr>
      </a:lvl6pPr>
      <a:lvl7pPr marL="914400" algn="ctr" rtl="0" fontAlgn="base">
        <a:lnSpc>
          <a:spcPct val="90000"/>
        </a:lnSpc>
        <a:spcBef>
          <a:spcPct val="0"/>
        </a:spcBef>
        <a:spcAft>
          <a:spcPct val="0"/>
        </a:spcAft>
        <a:defRPr sz="2800" b="1">
          <a:solidFill>
            <a:schemeClr val="tx1"/>
          </a:solidFill>
          <a:latin typeface="Arial" charset="0"/>
          <a:cs typeface="Arial" charset="0"/>
        </a:defRPr>
      </a:lvl7pPr>
      <a:lvl8pPr marL="1371600" algn="ctr" rtl="0" fontAlgn="base">
        <a:lnSpc>
          <a:spcPct val="90000"/>
        </a:lnSpc>
        <a:spcBef>
          <a:spcPct val="0"/>
        </a:spcBef>
        <a:spcAft>
          <a:spcPct val="0"/>
        </a:spcAft>
        <a:defRPr sz="2800" b="1">
          <a:solidFill>
            <a:schemeClr val="tx1"/>
          </a:solidFill>
          <a:latin typeface="Arial" charset="0"/>
          <a:cs typeface="Arial" charset="0"/>
        </a:defRPr>
      </a:lvl8pPr>
      <a:lvl9pPr marL="1828800" algn="ctr" rtl="0" fontAlgn="base">
        <a:lnSpc>
          <a:spcPct val="90000"/>
        </a:lnSpc>
        <a:spcBef>
          <a:spcPct val="0"/>
        </a:spcBef>
        <a:spcAft>
          <a:spcPct val="0"/>
        </a:spcAft>
        <a:defRPr sz="2800" b="1">
          <a:solidFill>
            <a:schemeClr val="tx1"/>
          </a:solidFill>
          <a:latin typeface="Arial" charset="0"/>
          <a:cs typeface="Arial"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5" name="Picture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 y="52621"/>
            <a:ext cx="844061" cy="963214"/>
          </a:xfrm>
          <a:prstGeom prst="rect">
            <a:avLst/>
          </a:prstGeom>
        </p:spPr>
      </p:pic>
      <p:sp>
        <p:nvSpPr>
          <p:cNvPr id="26" name="Rectangle 63"/>
          <p:cNvSpPr>
            <a:spLocks noChangeArrowheads="1"/>
          </p:cNvSpPr>
          <p:nvPr/>
        </p:nvSpPr>
        <p:spPr bwMode="auto">
          <a:xfrm>
            <a:off x="0" y="1015836"/>
            <a:ext cx="9144000" cy="65057"/>
          </a:xfrm>
          <a:prstGeom prst="rect">
            <a:avLst/>
          </a:prstGeom>
          <a:solidFill>
            <a:srgbClr val="000066"/>
          </a:solidFill>
          <a:ln w="19050">
            <a:noFill/>
            <a:miter lim="800000"/>
            <a:headEnd/>
            <a:tailEnd/>
          </a:ln>
          <a:effectLst/>
        </p:spPr>
        <p:txBody>
          <a:bodyPr wrap="none" anchor="ctr"/>
          <a:lstStyle/>
          <a:p>
            <a:pPr algn="ctr" eaLnBrk="0" hangingPunct="0">
              <a:defRPr/>
            </a:pPr>
            <a:endParaRPr lang="en-US" sz="1350" b="1" i="1" dirty="0">
              <a:solidFill>
                <a:srgbClr val="000000"/>
              </a:solidFill>
              <a:cs typeface="Times New Roman" pitchFamily="18" charset="0"/>
            </a:endParaRPr>
          </a:p>
        </p:txBody>
      </p:sp>
      <p:sp>
        <p:nvSpPr>
          <p:cNvPr id="27" name="Rectangle 64"/>
          <p:cNvSpPr>
            <a:spLocks noChangeArrowheads="1"/>
          </p:cNvSpPr>
          <p:nvPr/>
        </p:nvSpPr>
        <p:spPr bwMode="auto">
          <a:xfrm>
            <a:off x="0" y="1107000"/>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lgn="ctr">
            <a:noFill/>
            <a:miter lim="800000"/>
            <a:headEnd/>
            <a:tailEnd/>
          </a:ln>
          <a:effectLst/>
        </p:spPr>
        <p:txBody>
          <a:bodyPr wrap="none" anchor="ctr"/>
          <a:lstStyle/>
          <a:p>
            <a:pPr algn="ctr" eaLnBrk="0" hangingPunct="0">
              <a:defRPr/>
            </a:pPr>
            <a:endParaRPr lang="en-US" sz="1350" b="1" i="1" dirty="0">
              <a:solidFill>
                <a:srgbClr val="000000"/>
              </a:solidFill>
              <a:cs typeface="Times New Roman" pitchFamily="18" charset="0"/>
            </a:endParaRPr>
          </a:p>
        </p:txBody>
      </p:sp>
      <p:sp>
        <p:nvSpPr>
          <p:cNvPr id="28" name="Text Box 29"/>
          <p:cNvSpPr txBox="1">
            <a:spLocks noChangeArrowheads="1"/>
          </p:cNvSpPr>
          <p:nvPr/>
        </p:nvSpPr>
        <p:spPr bwMode="blackWhite">
          <a:xfrm>
            <a:off x="8809015" y="6619875"/>
            <a:ext cx="300083" cy="184666"/>
          </a:xfrm>
          <a:prstGeom prst="rect">
            <a:avLst/>
          </a:prstGeom>
          <a:noFill/>
          <a:ln w="9525">
            <a:noFill/>
            <a:miter lim="800000"/>
            <a:headEnd/>
            <a:tailEnd/>
          </a:ln>
          <a:effectLst/>
        </p:spPr>
        <p:txBody>
          <a:bodyPr wrap="none">
            <a:spAutoFit/>
          </a:bodyPr>
          <a:lstStyle/>
          <a:p>
            <a:pPr algn="ctr" fontAlgn="auto">
              <a:lnSpc>
                <a:spcPct val="80000"/>
              </a:lnSpc>
              <a:spcBef>
                <a:spcPct val="50000"/>
              </a:spcBef>
              <a:spcAft>
                <a:spcPts val="0"/>
              </a:spcAft>
              <a:defRPr/>
            </a:pPr>
            <a:fld id="{0AFB21A6-1D40-4096-A133-8847AE6BD6F8}" type="slidenum">
              <a:rPr lang="en-US" sz="750" b="1">
                <a:solidFill>
                  <a:srgbClr val="110189"/>
                </a:solidFill>
                <a:latin typeface="+mn-lt"/>
                <a:cs typeface="+mn-cs"/>
              </a:rPr>
              <a:pPr algn="ctr" fontAlgn="auto">
                <a:lnSpc>
                  <a:spcPct val="80000"/>
                </a:lnSpc>
                <a:spcBef>
                  <a:spcPct val="50000"/>
                </a:spcBef>
                <a:spcAft>
                  <a:spcPts val="0"/>
                </a:spcAft>
                <a:defRPr/>
              </a:pPr>
              <a:t>‹#›</a:t>
            </a:fld>
            <a:endParaRPr lang="en-US" sz="750" b="1" dirty="0">
              <a:solidFill>
                <a:srgbClr val="110189"/>
              </a:solidFill>
              <a:latin typeface="+mn-lt"/>
              <a:cs typeface="+mn-cs"/>
            </a:endParaRPr>
          </a:p>
        </p:txBody>
      </p:sp>
      <p:sp>
        <p:nvSpPr>
          <p:cNvPr id="29" name="Rectangle 62"/>
          <p:cNvSpPr>
            <a:spLocks noChangeArrowheads="1"/>
          </p:cNvSpPr>
          <p:nvPr/>
        </p:nvSpPr>
        <p:spPr bwMode="auto">
          <a:xfrm>
            <a:off x="0" y="6690420"/>
            <a:ext cx="8839200" cy="78719"/>
          </a:xfrm>
          <a:prstGeom prst="rect">
            <a:avLst/>
          </a:prstGeom>
          <a:solidFill>
            <a:srgbClr val="000066"/>
          </a:solidFill>
          <a:ln w="19050">
            <a:noFill/>
            <a:miter lim="800000"/>
            <a:headEnd/>
            <a:tailEnd/>
          </a:ln>
          <a:effectLst/>
        </p:spPr>
        <p:txBody>
          <a:bodyPr wrap="none" anchor="ctr"/>
          <a:lstStyle/>
          <a:p>
            <a:pPr algn="ctr" eaLnBrk="0" hangingPunct="0">
              <a:defRPr/>
            </a:pPr>
            <a:endParaRPr lang="en-US" sz="1350" b="1" i="1" dirty="0">
              <a:solidFill>
                <a:srgbClr val="000000"/>
              </a:solidFill>
              <a:cs typeface="Times New Roman" pitchFamily="18" charset="0"/>
            </a:endParaRPr>
          </a:p>
        </p:txBody>
      </p:sp>
      <p:sp>
        <p:nvSpPr>
          <p:cNvPr id="30" name="Rectangle 61"/>
          <p:cNvSpPr>
            <a:spLocks noChangeArrowheads="1"/>
          </p:cNvSpPr>
          <p:nvPr/>
        </p:nvSpPr>
        <p:spPr bwMode="auto">
          <a:xfrm>
            <a:off x="0" y="6788415"/>
            <a:ext cx="9144000" cy="62975"/>
          </a:xfrm>
          <a:prstGeom prst="rect">
            <a:avLst/>
          </a:prstGeom>
          <a:gradFill rotWithShape="1">
            <a:gsLst>
              <a:gs pos="0">
                <a:srgbClr val="FFCC00">
                  <a:gamma/>
                  <a:shade val="46275"/>
                  <a:invGamma/>
                </a:srgbClr>
              </a:gs>
              <a:gs pos="50000">
                <a:srgbClr val="FFCC00"/>
              </a:gs>
              <a:gs pos="100000">
                <a:srgbClr val="FFCC00">
                  <a:gamma/>
                  <a:shade val="46275"/>
                  <a:invGamma/>
                </a:srgbClr>
              </a:gs>
            </a:gsLst>
            <a:lin ang="2700000" scaled="1"/>
          </a:gradFill>
          <a:ln w="19050">
            <a:noFill/>
            <a:miter lim="800000"/>
            <a:headEnd/>
            <a:tailEnd/>
          </a:ln>
          <a:effectLst/>
        </p:spPr>
        <p:txBody>
          <a:bodyPr wrap="none" anchor="ctr"/>
          <a:lstStyle/>
          <a:p>
            <a:pPr algn="ctr" eaLnBrk="0" hangingPunct="0">
              <a:defRPr/>
            </a:pPr>
            <a:endParaRPr lang="en-US" sz="1350" b="1" i="1" dirty="0">
              <a:solidFill>
                <a:srgbClr val="000000"/>
              </a:solidFill>
              <a:cs typeface="Times New Roman" pitchFamily="18" charset="0"/>
            </a:endParaRPr>
          </a:p>
        </p:txBody>
      </p:sp>
      <p:sp>
        <p:nvSpPr>
          <p:cNvPr id="31" name="Text Box 51"/>
          <p:cNvSpPr txBox="1">
            <a:spLocks noChangeArrowheads="1"/>
          </p:cNvSpPr>
          <p:nvPr/>
        </p:nvSpPr>
        <p:spPr bwMode="auto">
          <a:xfrm>
            <a:off x="152400" y="6594091"/>
            <a:ext cx="2533650" cy="150041"/>
          </a:xfrm>
          <a:prstGeom prst="rect">
            <a:avLst/>
          </a:prstGeom>
          <a:solidFill>
            <a:schemeClr val="bg1"/>
          </a:solidFill>
          <a:ln w="57150">
            <a:noFill/>
            <a:miter lim="800000"/>
            <a:headEnd/>
            <a:tailEnd/>
          </a:ln>
          <a:effectLst/>
        </p:spPr>
        <p:txBody>
          <a:bodyPr tIns="0" bIns="0" anchor="ctr" anchorCtr="1">
            <a:spAutoFit/>
          </a:bodyPr>
          <a:lstStyle/>
          <a:p>
            <a:pPr algn="ctr" eaLnBrk="0" hangingPunct="0">
              <a:defRPr/>
            </a:pPr>
            <a:r>
              <a:rPr lang="en-US" sz="975" b="1" i="1" dirty="0">
                <a:solidFill>
                  <a:srgbClr val="000066"/>
                </a:solidFill>
                <a:effectLst>
                  <a:outerShdw blurRad="38100" dist="38100" dir="2700000" algn="tl">
                    <a:srgbClr val="C0C0C0"/>
                  </a:outerShdw>
                </a:effectLst>
                <a:latin typeface="Arial" panose="020B0604020202020204" pitchFamily="34" charset="0"/>
                <a:cs typeface="Arial" panose="020B0604020202020204" pitchFamily="34" charset="0"/>
              </a:rPr>
              <a:t>Military Sealift Command</a:t>
            </a:r>
          </a:p>
        </p:txBody>
      </p:sp>
      <p:sp>
        <p:nvSpPr>
          <p:cNvPr id="34" name="Title Placeholder 33"/>
          <p:cNvSpPr>
            <a:spLocks noGrp="1"/>
          </p:cNvSpPr>
          <p:nvPr>
            <p:ph type="title"/>
          </p:nvPr>
        </p:nvSpPr>
        <p:spPr>
          <a:xfrm>
            <a:off x="0" y="2"/>
            <a:ext cx="9129936" cy="98972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5" name="Text Placeholder 34"/>
          <p:cNvSpPr>
            <a:spLocks noGrp="1"/>
          </p:cNvSpPr>
          <p:nvPr>
            <p:ph type="body" idx="1"/>
          </p:nvPr>
        </p:nvSpPr>
        <p:spPr>
          <a:xfrm>
            <a:off x="0" y="1196080"/>
            <a:ext cx="9129936" cy="519275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1" name="Text Box 51"/>
          <p:cNvSpPr txBox="1">
            <a:spLocks noChangeArrowheads="1"/>
          </p:cNvSpPr>
          <p:nvPr/>
        </p:nvSpPr>
        <p:spPr bwMode="auto">
          <a:xfrm>
            <a:off x="6305007" y="6596502"/>
            <a:ext cx="1715588" cy="150041"/>
          </a:xfrm>
          <a:prstGeom prst="rect">
            <a:avLst/>
          </a:prstGeom>
          <a:solidFill>
            <a:schemeClr val="bg1"/>
          </a:solidFill>
          <a:ln w="57150">
            <a:noFill/>
            <a:miter lim="800000"/>
            <a:headEnd/>
            <a:tailEnd/>
          </a:ln>
          <a:effectLst/>
        </p:spPr>
        <p:txBody>
          <a:bodyPr wrap="square" tIns="0" bIns="0" anchor="ctr" anchorCtr="1">
            <a:spAutoFit/>
          </a:bodyPr>
          <a:lstStyle/>
          <a:p>
            <a:pPr algn="ctr" eaLnBrk="0" hangingPunct="0">
              <a:defRPr/>
            </a:pPr>
            <a:r>
              <a:rPr lang="en-US" sz="975" b="1" i="1" dirty="0">
                <a:solidFill>
                  <a:srgbClr val="000066"/>
                </a:solidFill>
                <a:effectLst>
                  <a:outerShdw blurRad="38100" dist="38100" dir="2700000" algn="tl">
                    <a:srgbClr val="C0C0C0"/>
                  </a:outerShdw>
                </a:effectLst>
                <a:latin typeface="Arial" panose="020B0604020202020204" pitchFamily="34" charset="0"/>
                <a:cs typeface="Arial" panose="020B0604020202020204" pitchFamily="34" charset="0"/>
              </a:rPr>
              <a:t>United We Sail</a:t>
            </a:r>
          </a:p>
        </p:txBody>
      </p:sp>
    </p:spTree>
    <p:extLst>
      <p:ext uri="{BB962C8B-B14F-4D97-AF65-F5344CB8AC3E}">
        <p14:creationId xmlns:p14="http://schemas.microsoft.com/office/powerpoint/2010/main" val="3938886099"/>
      </p:ext>
    </p:extLst>
  </p:cSld>
  <p:clrMap bg1="lt1" tx1="dk1" bg2="lt2" tx2="dk2" accent1="accent1" accent2="accent2" accent3="accent3" accent4="accent4" accent5="accent5" accent6="accent6" hlink="hlink" folHlink="folHlink"/>
  <p:sldLayoutIdLst>
    <p:sldLayoutId id="2147485736" r:id="rId1"/>
    <p:sldLayoutId id="2147485737" r:id="rId2"/>
    <p:sldLayoutId id="2147485738" r:id="rId3"/>
    <p:sldLayoutId id="2147485739" r:id="rId4"/>
    <p:sldLayoutId id="2147485740" r:id="rId5"/>
    <p:sldLayoutId id="2147485741" r:id="rId6"/>
    <p:sldLayoutId id="2147485742" r:id="rId7"/>
  </p:sldLayoutIdLst>
  <p:txStyles>
    <p:titleStyle>
      <a:lvl1pPr algn="ctr" defTabSz="685800" rtl="0" eaLnBrk="1" latinLnBrk="0" hangingPunct="1">
        <a:lnSpc>
          <a:spcPct val="90000"/>
        </a:lnSpc>
        <a:spcBef>
          <a:spcPct val="0"/>
        </a:spcBef>
        <a:buNone/>
        <a:defRPr sz="21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200" b="1" kern="1200">
          <a:solidFill>
            <a:srgbClr val="000082"/>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050" b="1" kern="1200">
          <a:solidFill>
            <a:srgbClr val="000082"/>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kern="1200">
          <a:solidFill>
            <a:srgbClr val="000082"/>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microsoft.com/office/2018/10/relationships/comments" Target="../comments/modernComment_14F_94AB1E7B.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microsoft.com/office/2018/10/relationships/comments" Target="../comments/modernComment_15D_127ED04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microsoft.com/office/2018/10/relationships/comments" Target="../comments/modernComment_12A_603B89CA.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86" y="300434"/>
            <a:ext cx="8005762" cy="649849"/>
          </a:xfrm>
        </p:spPr>
        <p:txBody>
          <a:bodyPr/>
          <a:lstStyle/>
          <a:p>
            <a:r>
              <a:rPr lang="ja-JP" altLang="en-US" dirty="0"/>
              <a:t>メンテナンスと修理の方法</a:t>
            </a:r>
            <a:endParaRPr lang="en-US" dirty="0"/>
          </a:p>
        </p:txBody>
      </p:sp>
      <p:sp>
        <p:nvSpPr>
          <p:cNvPr id="25" name="Rectangle 24"/>
          <p:cNvSpPr/>
          <p:nvPr/>
        </p:nvSpPr>
        <p:spPr>
          <a:xfrm>
            <a:off x="447675" y="1295399"/>
            <a:ext cx="8308073" cy="3785652"/>
          </a:xfrm>
          <a:prstGeom prst="rect">
            <a:avLst/>
          </a:prstGeom>
        </p:spPr>
        <p:txBody>
          <a:bodyPr wrap="square" lIns="91440" tIns="45720" rIns="91440" bIns="45720" anchor="t">
            <a:spAutoFit/>
          </a:bodyPr>
          <a:lstStyle/>
          <a:p>
            <a:pPr marL="342900" indent="-342900">
              <a:buFont typeface="Arial" panose="020B0604020202020204" pitchFamily="34" charset="0"/>
              <a:buChar char="•"/>
            </a:pPr>
            <a:r>
              <a:rPr lang="en-US" altLang="ja-JP" sz="1600" dirty="0"/>
              <a:t>MSC</a:t>
            </a:r>
            <a:r>
              <a:rPr lang="ja-JP" altLang="en-US" sz="1600" dirty="0"/>
              <a:t>の船舶は、主に産業支援に依存し、少人数の乗組員でメンテナンス ・修理を行う商業海事モデルに従っている。</a:t>
            </a:r>
            <a:endParaRPr lang="en-US" altLang="ja-JP"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ja-JP" altLang="en-US" sz="1600" dirty="0"/>
              <a:t>船舶は米国船級協会（</a:t>
            </a:r>
            <a:r>
              <a:rPr lang="en-US" altLang="ja-JP" sz="1600" dirty="0"/>
              <a:t>ABS</a:t>
            </a:r>
            <a:r>
              <a:rPr lang="ja-JP" altLang="en-US" sz="1600" dirty="0"/>
              <a:t>）によってクラス分けされ、米国沿岸警備隊によって認証されている。</a:t>
            </a:r>
            <a:endParaRPr lang="en-US" altLang="ja-JP" sz="1600" dirty="0"/>
          </a:p>
          <a:p>
            <a:endParaRPr lang="en-US" altLang="ja-JP" sz="1600" dirty="0"/>
          </a:p>
          <a:p>
            <a:pPr marL="342900" indent="-342900">
              <a:buFont typeface="Arial" panose="020B0604020202020204" pitchFamily="34" charset="0"/>
              <a:buChar char="•"/>
            </a:pPr>
            <a:r>
              <a:rPr lang="ja-JP" altLang="en-US" sz="1600">
                <a:latin typeface="Arial"/>
                <a:ea typeface="游ゴシック"/>
                <a:cs typeface="Arial"/>
              </a:rPr>
              <a:t>船舶には</a:t>
            </a:r>
            <a:r>
              <a:rPr lang="en-US" altLang="ja-JP" sz="1600" dirty="0">
                <a:latin typeface="Arial"/>
                <a:ea typeface="游ゴシック"/>
                <a:cs typeface="Arial"/>
              </a:rPr>
              <a:t>5</a:t>
            </a:r>
            <a:r>
              <a:rPr lang="ja-JP" altLang="en-US" sz="1600">
                <a:latin typeface="Arial"/>
                <a:ea typeface="游ゴシック"/>
                <a:cs typeface="Arial"/>
              </a:rPr>
              <a:t>年間の特別調査サイクルがあり、</a:t>
            </a:r>
            <a:r>
              <a:rPr lang="en-US" altLang="ja-JP" sz="1600" dirty="0">
                <a:latin typeface="Arial"/>
                <a:ea typeface="游ゴシック"/>
                <a:cs typeface="Arial"/>
              </a:rPr>
              <a:t>5</a:t>
            </a:r>
            <a:r>
              <a:rPr lang="ja-JP" altLang="en-US" sz="1600">
                <a:latin typeface="Arial"/>
                <a:ea typeface="游ゴシック"/>
                <a:cs typeface="Arial"/>
              </a:rPr>
              <a:t>年間に</a:t>
            </a:r>
            <a:r>
              <a:rPr lang="en-US" altLang="ja-JP" sz="1600" dirty="0">
                <a:latin typeface="Arial"/>
                <a:ea typeface="游ゴシック"/>
                <a:cs typeface="Arial"/>
              </a:rPr>
              <a:t>2</a:t>
            </a:r>
            <a:r>
              <a:rPr lang="ja-JP" altLang="en-US" sz="1600">
                <a:latin typeface="Arial"/>
                <a:ea typeface="游ゴシック"/>
                <a:cs typeface="Arial"/>
              </a:rPr>
              <a:t>回、ドライドックが行われる。</a:t>
            </a:r>
            <a:endParaRPr lang="en-US" altLang="ja-JP" sz="1600">
              <a:latin typeface="Arial"/>
              <a:ea typeface="游ゴシック"/>
              <a:cs typeface="Arial"/>
            </a:endParaRP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ja-JP" altLang="en-US" sz="1600" dirty="0"/>
              <a:t>典型的な</a:t>
            </a:r>
            <a:r>
              <a:rPr lang="en-US" altLang="ja-JP" sz="1600" dirty="0"/>
              <a:t>MSC</a:t>
            </a:r>
            <a:r>
              <a:rPr lang="ja-JP" altLang="en-US" sz="1600" dirty="0"/>
              <a:t>のメンテナンス・スケジュール</a:t>
            </a:r>
            <a:r>
              <a:rPr lang="en-US" sz="1600" dirty="0"/>
              <a:t> </a:t>
            </a:r>
          </a:p>
          <a:p>
            <a:pPr marL="800100" lvl="1" indent="-342900">
              <a:buFont typeface="Arial" panose="020B0604020202020204" pitchFamily="34" charset="0"/>
              <a:buChar char="•"/>
            </a:pPr>
            <a:r>
              <a:rPr lang="ja-JP" altLang="en-US" sz="1600" dirty="0"/>
              <a:t>四半期ごとの航海修理期間</a:t>
            </a:r>
            <a:r>
              <a:rPr lang="en-US" sz="1600" dirty="0"/>
              <a:t> </a:t>
            </a:r>
          </a:p>
          <a:p>
            <a:pPr marL="800100" lvl="1" indent="-342900">
              <a:buFont typeface="Arial" panose="020B0604020202020204" pitchFamily="34" charset="0"/>
              <a:buChar char="•"/>
            </a:pPr>
            <a:r>
              <a:rPr lang="ja-JP" altLang="en-US" sz="1600" dirty="0"/>
              <a:t>年</a:t>
            </a:r>
            <a:r>
              <a:rPr lang="en-US" altLang="ja-JP" sz="1600" dirty="0"/>
              <a:t>1</a:t>
            </a:r>
            <a:r>
              <a:rPr lang="ja-JP" altLang="en-US" sz="1600" dirty="0"/>
              <a:t>回の定期オーバーホール／ドライ・ドックと中間メンテナンスを交互に実施</a:t>
            </a:r>
            <a:endParaRPr lang="en-US" altLang="ja-JP" sz="1600" dirty="0"/>
          </a:p>
          <a:p>
            <a:pPr lvl="1"/>
            <a:endParaRPr lang="en-US" sz="1600" dirty="0"/>
          </a:p>
          <a:p>
            <a:pPr marL="342900" indent="-342900">
              <a:buFont typeface="Arial" panose="020B0604020202020204" pitchFamily="34" charset="0"/>
              <a:buChar char="•"/>
            </a:pPr>
            <a:r>
              <a:rPr lang="en-US" altLang="ja-JP" sz="1600" dirty="0"/>
              <a:t>MSC</a:t>
            </a:r>
            <a:r>
              <a:rPr lang="ja-JP" altLang="en-US" sz="1600" dirty="0"/>
              <a:t>の船隊は老朽化しており、設計耐用年数を過ぎた船舶が稼働している。 老朽化した船隊は、多くの商業船にはない多くの問題を引き起こす。これには、材質の陳腐化、腐食、疲労、</a:t>
            </a:r>
            <a:r>
              <a:rPr lang="en-US" altLang="ja-JP" sz="1600" dirty="0"/>
              <a:t>OEM</a:t>
            </a:r>
            <a:r>
              <a:rPr lang="ja-JP" altLang="en-US" sz="1600" dirty="0"/>
              <a:t>の技術マニュアルを過ぎた機械の稼働時間などが含まれる。</a:t>
            </a:r>
            <a:r>
              <a:rPr lang="en-US" sz="1600" dirty="0"/>
              <a:t>.  </a:t>
            </a:r>
          </a:p>
        </p:txBody>
      </p:sp>
    </p:spTree>
    <p:extLst>
      <p:ext uri="{BB962C8B-B14F-4D97-AF65-F5344CB8AC3E}">
        <p14:creationId xmlns:p14="http://schemas.microsoft.com/office/powerpoint/2010/main" val="2660170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260056" y="1366243"/>
            <a:ext cx="8686801" cy="1620044"/>
            <a:chOff x="219064" y="415543"/>
            <a:chExt cx="8686801" cy="1620044"/>
          </a:xfrm>
        </p:grpSpPr>
        <p:grpSp>
          <p:nvGrpSpPr>
            <p:cNvPr id="25" name="Group 24"/>
            <p:cNvGrpSpPr/>
            <p:nvPr/>
          </p:nvGrpSpPr>
          <p:grpSpPr>
            <a:xfrm>
              <a:off x="219064" y="415543"/>
              <a:ext cx="8686801" cy="1620044"/>
              <a:chOff x="270890" y="1678041"/>
              <a:chExt cx="8686801" cy="1620044"/>
            </a:xfrm>
          </p:grpSpPr>
          <p:pic>
            <p:nvPicPr>
              <p:cNvPr id="2" name="Picture 1"/>
              <p:cNvPicPr>
                <a:picLocks noChangeAspect="1"/>
              </p:cNvPicPr>
              <p:nvPr/>
            </p:nvPicPr>
            <p:blipFill rotWithShape="1">
              <a:blip r:embed="rId3"/>
              <a:srcRect r="4854"/>
              <a:stretch/>
            </p:blipFill>
            <p:spPr>
              <a:xfrm>
                <a:off x="270890" y="1678041"/>
                <a:ext cx="8686801" cy="1620044"/>
              </a:xfrm>
              <a:prstGeom prst="rect">
                <a:avLst/>
              </a:prstGeom>
            </p:spPr>
          </p:pic>
          <p:grpSp>
            <p:nvGrpSpPr>
              <p:cNvPr id="24" name="Group 23"/>
              <p:cNvGrpSpPr/>
              <p:nvPr/>
            </p:nvGrpSpPr>
            <p:grpSpPr>
              <a:xfrm>
                <a:off x="4489404" y="2208293"/>
                <a:ext cx="4468287" cy="508178"/>
                <a:chOff x="4489404" y="2208293"/>
                <a:chExt cx="4468287" cy="508178"/>
              </a:xfrm>
            </p:grpSpPr>
            <p:sp>
              <p:nvSpPr>
                <p:cNvPr id="15" name="Rectangle 14"/>
                <p:cNvSpPr/>
                <p:nvPr/>
              </p:nvSpPr>
              <p:spPr>
                <a:xfrm>
                  <a:off x="4489404" y="2334808"/>
                  <a:ext cx="341906" cy="381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687153" y="2208293"/>
                  <a:ext cx="341906" cy="5081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615785" y="2334808"/>
                  <a:ext cx="341906" cy="381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471690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29754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689805"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826493"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25617"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169781"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429524" y="2350711"/>
                  <a:ext cx="0" cy="365760"/>
                </a:xfrm>
                <a:prstGeom prst="line">
                  <a:avLst/>
                </a:prstGeom>
                <a:ln w="571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pSp>
        </p:grpSp>
        <p:sp>
          <p:nvSpPr>
            <p:cNvPr id="29" name="Rectangle 28"/>
            <p:cNvSpPr/>
            <p:nvPr/>
          </p:nvSpPr>
          <p:spPr>
            <a:xfrm>
              <a:off x="331694" y="1893155"/>
              <a:ext cx="8358773" cy="105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Freeform 6"/>
          <p:cNvSpPr/>
          <p:nvPr/>
        </p:nvSpPr>
        <p:spPr>
          <a:xfrm>
            <a:off x="2310591" y="4200952"/>
            <a:ext cx="1692996" cy="2193101"/>
          </a:xfrm>
          <a:custGeom>
            <a:avLst/>
            <a:gdLst>
              <a:gd name="connsiteX0" fmla="*/ 0 w 1792721"/>
              <a:gd name="connsiteY0" fmla="*/ 2205020 h 2205020"/>
              <a:gd name="connsiteX1" fmla="*/ 1030406 w 1792721"/>
              <a:gd name="connsiteY1" fmla="*/ 1236029 h 2205020"/>
              <a:gd name="connsiteX2" fmla="*/ 1733266 w 1792721"/>
              <a:gd name="connsiteY2" fmla="*/ 89617 h 2205020"/>
              <a:gd name="connsiteX3" fmla="*/ 1753737 w 1792721"/>
              <a:gd name="connsiteY3" fmla="*/ 75969 h 2205020"/>
              <a:gd name="connsiteX4" fmla="*/ 1746913 w 1792721"/>
              <a:gd name="connsiteY4" fmla="*/ 75969 h 2205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2721" h="2205020">
                <a:moveTo>
                  <a:pt x="0" y="2205020"/>
                </a:moveTo>
                <a:cubicBezTo>
                  <a:pt x="370764" y="1896808"/>
                  <a:pt x="741528" y="1588596"/>
                  <a:pt x="1030406" y="1236029"/>
                </a:cubicBezTo>
                <a:cubicBezTo>
                  <a:pt x="1319284" y="883462"/>
                  <a:pt x="1612711" y="282960"/>
                  <a:pt x="1733266" y="89617"/>
                </a:cubicBezTo>
                <a:cubicBezTo>
                  <a:pt x="1853821" y="-103726"/>
                  <a:pt x="1753737" y="75969"/>
                  <a:pt x="1753737" y="75969"/>
                </a:cubicBezTo>
                <a:cubicBezTo>
                  <a:pt x="1756011" y="73694"/>
                  <a:pt x="1751462" y="74831"/>
                  <a:pt x="1746913" y="75969"/>
                </a:cubicBezTo>
              </a:path>
            </a:pathLst>
          </a:custGeom>
          <a:noFill/>
          <a:ln w="38100">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dirty="0"/>
              <a:t>T-AO </a:t>
            </a:r>
            <a:r>
              <a:rPr lang="en-US" dirty="0" err="1"/>
              <a:t>Fg</a:t>
            </a:r>
            <a:r>
              <a:rPr lang="en-US" dirty="0"/>
              <a:t> Model and Maintenance Planning</a:t>
            </a:r>
          </a:p>
        </p:txBody>
      </p:sp>
      <p:sp>
        <p:nvSpPr>
          <p:cNvPr id="6" name="Content Placeholder 5"/>
          <p:cNvSpPr>
            <a:spLocks noGrp="1"/>
          </p:cNvSpPr>
          <p:nvPr>
            <p:ph sz="quarter" idx="12"/>
          </p:nvPr>
        </p:nvSpPr>
        <p:spPr>
          <a:xfrm>
            <a:off x="7986935" y="6307010"/>
            <a:ext cx="1143000" cy="439828"/>
          </a:xfrm>
        </p:spPr>
        <p:txBody>
          <a:bodyPr>
            <a:normAutofit/>
          </a:bodyPr>
          <a:lstStyle/>
          <a:p>
            <a:r>
              <a:rPr lang="en-US" err="1"/>
              <a:t>OPR</a:t>
            </a:r>
            <a:r>
              <a:rPr lang="en-US"/>
              <a:t> </a:t>
            </a:r>
            <a:r>
              <a:rPr lang="en-US" err="1"/>
              <a:t>N7</a:t>
            </a:r>
            <a:endParaRPr lang="en-US"/>
          </a:p>
        </p:txBody>
      </p:sp>
      <p:sp>
        <p:nvSpPr>
          <p:cNvPr id="32" name="Content Placeholder 5"/>
          <p:cNvSpPr>
            <a:spLocks noGrp="1"/>
          </p:cNvSpPr>
          <p:nvPr>
            <p:ph sz="quarter" idx="12"/>
          </p:nvPr>
        </p:nvSpPr>
        <p:spPr>
          <a:xfrm>
            <a:off x="7512383" y="6495070"/>
            <a:ext cx="1143000" cy="228600"/>
          </a:xfrm>
        </p:spPr>
        <p:txBody>
          <a:bodyPr>
            <a:normAutofit lnSpcReduction="10000"/>
          </a:bodyPr>
          <a:lstStyle/>
          <a:p>
            <a:endParaRPr lang="en-US"/>
          </a:p>
        </p:txBody>
      </p:sp>
      <p:sp>
        <p:nvSpPr>
          <p:cNvPr id="49" name="TextBox 48"/>
          <p:cNvSpPr txBox="1"/>
          <p:nvPr/>
        </p:nvSpPr>
        <p:spPr>
          <a:xfrm>
            <a:off x="50870" y="4151365"/>
            <a:ext cx="1873539" cy="1323439"/>
          </a:xfrm>
          <a:prstGeom prst="rect">
            <a:avLst/>
          </a:prstGeom>
          <a:noFill/>
        </p:spPr>
        <p:txBody>
          <a:bodyPr wrap="square" rtlCol="0">
            <a:spAutoFit/>
          </a:bodyPr>
          <a:lstStyle/>
          <a:p>
            <a:pPr algn="ctr"/>
            <a:r>
              <a:rPr lang="en-US" sz="2000" b="1" spc="50">
                <a:ln w="0"/>
                <a:solidFill>
                  <a:srgbClr val="002060"/>
                </a:solidFill>
                <a:effectLst>
                  <a:outerShdw blurRad="50800" dist="38100" algn="l" rotWithShape="0">
                    <a:prstClr val="black">
                      <a:alpha val="40000"/>
                    </a:prstClr>
                  </a:outerShdw>
                </a:effectLst>
              </a:rPr>
              <a:t>Acquisition Timelines:</a:t>
            </a:r>
          </a:p>
          <a:p>
            <a:pPr algn="ctr"/>
            <a:r>
              <a:rPr lang="en-US" sz="2000" b="1" i="1" spc="50">
                <a:ln w="0"/>
                <a:solidFill>
                  <a:srgbClr val="002060"/>
                </a:solidFill>
                <a:effectLst>
                  <a:outerShdw blurRad="50800" dist="38100" algn="l" rotWithShape="0">
                    <a:prstClr val="black">
                      <a:alpha val="40000"/>
                    </a:prstClr>
                  </a:outerShdw>
                </a:effectLst>
              </a:rPr>
              <a:t>Deliberate ;</a:t>
            </a:r>
          </a:p>
          <a:p>
            <a:pPr algn="ctr"/>
            <a:r>
              <a:rPr lang="en-US" sz="2000" b="1" i="1" spc="50">
                <a:ln w="0"/>
                <a:solidFill>
                  <a:srgbClr val="002060"/>
                </a:solidFill>
                <a:effectLst>
                  <a:outerShdw blurRad="50800" dist="38100" algn="l" rotWithShape="0">
                    <a:prstClr val="black">
                      <a:alpha val="40000"/>
                    </a:prstClr>
                  </a:outerShdw>
                </a:effectLst>
              </a:rPr>
              <a:t>Not responsive</a:t>
            </a:r>
          </a:p>
        </p:txBody>
      </p:sp>
      <p:grpSp>
        <p:nvGrpSpPr>
          <p:cNvPr id="41" name="Group 40"/>
          <p:cNvGrpSpPr/>
          <p:nvPr/>
        </p:nvGrpSpPr>
        <p:grpSpPr>
          <a:xfrm>
            <a:off x="2011387" y="4408869"/>
            <a:ext cx="3798479" cy="2061630"/>
            <a:chOff x="2316109" y="3986130"/>
            <a:chExt cx="3798479" cy="2061630"/>
          </a:xfrm>
        </p:grpSpPr>
        <p:sp>
          <p:nvSpPr>
            <p:cNvPr id="42" name="Oval 41"/>
            <p:cNvSpPr/>
            <p:nvPr/>
          </p:nvSpPr>
          <p:spPr>
            <a:xfrm>
              <a:off x="2582184" y="547134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209442" y="4005676"/>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891238" y="4219017"/>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327924" y="446310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3134119" y="471528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2939118" y="4946245"/>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2742910" y="5203151"/>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406333" y="5749273"/>
              <a:ext cx="336549" cy="259982"/>
            </a:xfrm>
            <a:prstGeom prst="ellipse">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2316109" y="5729961"/>
              <a:ext cx="557014" cy="313691"/>
            </a:xfrm>
            <a:prstGeom prst="rect">
              <a:avLst/>
            </a:prstGeom>
            <a:noFill/>
          </p:spPr>
          <p:txBody>
            <a:bodyPr wrap="square" rtlCol="0">
              <a:spAutoFit/>
            </a:bodyPr>
            <a:lstStyle/>
            <a:p>
              <a:r>
                <a:rPr lang="en-US" sz="1400"/>
                <a:t>-381</a:t>
              </a:r>
            </a:p>
          </p:txBody>
        </p:sp>
        <p:sp>
          <p:nvSpPr>
            <p:cNvPr id="63" name="TextBox 62"/>
            <p:cNvSpPr txBox="1"/>
            <p:nvPr/>
          </p:nvSpPr>
          <p:spPr>
            <a:xfrm>
              <a:off x="2864661" y="4929239"/>
              <a:ext cx="557014" cy="313691"/>
            </a:xfrm>
            <a:prstGeom prst="rect">
              <a:avLst/>
            </a:prstGeom>
            <a:noFill/>
          </p:spPr>
          <p:txBody>
            <a:bodyPr wrap="square" rtlCol="0">
              <a:spAutoFit/>
            </a:bodyPr>
            <a:lstStyle/>
            <a:p>
              <a:r>
                <a:rPr lang="en-US" sz="1400"/>
                <a:t>-296</a:t>
              </a:r>
            </a:p>
          </p:txBody>
        </p:sp>
        <p:sp>
          <p:nvSpPr>
            <p:cNvPr id="64" name="TextBox 63"/>
            <p:cNvSpPr txBox="1"/>
            <p:nvPr/>
          </p:nvSpPr>
          <p:spPr>
            <a:xfrm>
              <a:off x="3050702" y="4700287"/>
              <a:ext cx="557014" cy="313691"/>
            </a:xfrm>
            <a:prstGeom prst="rect">
              <a:avLst/>
            </a:prstGeom>
            <a:noFill/>
          </p:spPr>
          <p:txBody>
            <a:bodyPr wrap="square" rtlCol="0">
              <a:spAutoFit/>
            </a:bodyPr>
            <a:lstStyle/>
            <a:p>
              <a:r>
                <a:rPr lang="en-US" sz="1400"/>
                <a:t>-228</a:t>
              </a:r>
            </a:p>
          </p:txBody>
        </p:sp>
        <p:sp>
          <p:nvSpPr>
            <p:cNvPr id="65" name="TextBox 64"/>
            <p:cNvSpPr txBox="1"/>
            <p:nvPr/>
          </p:nvSpPr>
          <p:spPr>
            <a:xfrm>
              <a:off x="3230346" y="4447702"/>
              <a:ext cx="557014" cy="313691"/>
            </a:xfrm>
            <a:prstGeom prst="rect">
              <a:avLst/>
            </a:prstGeom>
            <a:noFill/>
          </p:spPr>
          <p:txBody>
            <a:bodyPr wrap="square" rtlCol="0">
              <a:spAutoFit/>
            </a:bodyPr>
            <a:lstStyle/>
            <a:p>
              <a:r>
                <a:rPr lang="en-US" sz="1400"/>
                <a:t>-212</a:t>
              </a:r>
            </a:p>
          </p:txBody>
        </p:sp>
        <p:sp>
          <p:nvSpPr>
            <p:cNvPr id="66" name="TextBox 65"/>
            <p:cNvSpPr txBox="1"/>
            <p:nvPr/>
          </p:nvSpPr>
          <p:spPr>
            <a:xfrm>
              <a:off x="3844117" y="4216700"/>
              <a:ext cx="557014" cy="313691"/>
            </a:xfrm>
            <a:prstGeom prst="rect">
              <a:avLst/>
            </a:prstGeom>
            <a:noFill/>
          </p:spPr>
          <p:txBody>
            <a:bodyPr wrap="square" rtlCol="0">
              <a:spAutoFit/>
            </a:bodyPr>
            <a:lstStyle/>
            <a:p>
              <a:r>
                <a:rPr lang="en-US" sz="1400"/>
                <a:t>-60</a:t>
              </a:r>
            </a:p>
          </p:txBody>
        </p:sp>
        <p:sp>
          <p:nvSpPr>
            <p:cNvPr id="67" name="TextBox 66"/>
            <p:cNvSpPr txBox="1"/>
            <p:nvPr/>
          </p:nvSpPr>
          <p:spPr>
            <a:xfrm>
              <a:off x="4234804" y="3986130"/>
              <a:ext cx="557014" cy="313691"/>
            </a:xfrm>
            <a:prstGeom prst="rect">
              <a:avLst/>
            </a:prstGeom>
            <a:noFill/>
          </p:spPr>
          <p:txBody>
            <a:bodyPr wrap="square" rtlCol="0">
              <a:spAutoFit/>
            </a:bodyPr>
            <a:lstStyle/>
            <a:p>
              <a:r>
                <a:rPr lang="en-US" sz="1400"/>
                <a:t>0</a:t>
              </a:r>
            </a:p>
          </p:txBody>
        </p:sp>
        <p:sp>
          <p:nvSpPr>
            <p:cNvPr id="68" name="TextBox 67"/>
            <p:cNvSpPr txBox="1"/>
            <p:nvPr/>
          </p:nvSpPr>
          <p:spPr>
            <a:xfrm>
              <a:off x="2478174" y="5469247"/>
              <a:ext cx="557014" cy="313691"/>
            </a:xfrm>
            <a:prstGeom prst="rect">
              <a:avLst/>
            </a:prstGeom>
            <a:noFill/>
          </p:spPr>
          <p:txBody>
            <a:bodyPr wrap="square" rtlCol="0">
              <a:spAutoFit/>
            </a:bodyPr>
            <a:lstStyle/>
            <a:p>
              <a:r>
                <a:rPr lang="en-US" sz="1400"/>
                <a:t>-370</a:t>
              </a:r>
            </a:p>
          </p:txBody>
        </p:sp>
        <p:grpSp>
          <p:nvGrpSpPr>
            <p:cNvPr id="69" name="Group 68"/>
            <p:cNvGrpSpPr/>
            <p:nvPr/>
          </p:nvGrpSpPr>
          <p:grpSpPr>
            <a:xfrm>
              <a:off x="2885344" y="5783356"/>
              <a:ext cx="2305236" cy="264404"/>
              <a:chOff x="1882459" y="2473125"/>
              <a:chExt cx="2411678" cy="272300"/>
            </a:xfrm>
            <a:scene3d>
              <a:camera prst="orthographicFront"/>
              <a:lightRig rig="threePt" dir="t">
                <a:rot lat="0" lon="0" rev="7500000"/>
              </a:lightRig>
            </a:scene3d>
          </p:grpSpPr>
          <p:sp>
            <p:nvSpPr>
              <p:cNvPr id="92" name="Rounded Rectangle 91"/>
              <p:cNvSpPr/>
              <p:nvPr/>
            </p:nvSpPr>
            <p:spPr>
              <a:xfrm>
                <a:off x="1882459" y="2473125"/>
                <a:ext cx="2411678" cy="272300"/>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3" name="Rounded Rectangle 4"/>
              <p:cNvSpPr txBox="1"/>
              <p:nvPr/>
            </p:nvSpPr>
            <p:spPr>
              <a:xfrm>
                <a:off x="1895752" y="2486418"/>
                <a:ext cx="2385092" cy="24571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a:latin typeface="+mn-lt"/>
                  </a:rPr>
                  <a:t>Advanced </a:t>
                </a:r>
                <a:r>
                  <a:rPr lang="en-US" sz="1400" kern="1200">
                    <a:latin typeface="+mn-lt"/>
                    <a:cs typeface="Times New Roman" panose="02020603050405020304" pitchFamily="18" charset="0"/>
                  </a:rPr>
                  <a:t>Planning</a:t>
                </a:r>
                <a:r>
                  <a:rPr lang="en-US" sz="1400" kern="1200">
                    <a:latin typeface="+mn-lt"/>
                  </a:rPr>
                  <a:t> Letter</a:t>
                </a:r>
              </a:p>
            </p:txBody>
          </p:sp>
        </p:grpSp>
        <p:grpSp>
          <p:nvGrpSpPr>
            <p:cNvPr id="70" name="Group 69"/>
            <p:cNvGrpSpPr/>
            <p:nvPr/>
          </p:nvGrpSpPr>
          <p:grpSpPr>
            <a:xfrm>
              <a:off x="3123731" y="5550333"/>
              <a:ext cx="1062943" cy="183174"/>
              <a:chOff x="2272049" y="2256710"/>
              <a:chExt cx="1106864" cy="179721"/>
            </a:xfrm>
            <a:scene3d>
              <a:camera prst="orthographicFront"/>
              <a:lightRig rig="threePt" dir="t">
                <a:rot lat="0" lon="0" rev="7500000"/>
              </a:lightRig>
            </a:scene3d>
          </p:grpSpPr>
          <p:sp>
            <p:nvSpPr>
              <p:cNvPr id="90" name="Rounded Rectangle 89"/>
              <p:cNvSpPr/>
              <p:nvPr/>
            </p:nvSpPr>
            <p:spPr>
              <a:xfrm>
                <a:off x="2272049" y="2256710"/>
                <a:ext cx="1106864" cy="17972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1" name="Rounded Rectangle 4"/>
              <p:cNvSpPr txBox="1"/>
              <p:nvPr/>
            </p:nvSpPr>
            <p:spPr>
              <a:xfrm>
                <a:off x="2280822" y="2265483"/>
                <a:ext cx="1089318" cy="16217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err="1">
                    <a:latin typeface="+mn-lt"/>
                  </a:rPr>
                  <a:t>LLTM</a:t>
                </a:r>
                <a:r>
                  <a:rPr lang="en-US" sz="1400" kern="1200">
                    <a:latin typeface="+mn-lt"/>
                  </a:rPr>
                  <a:t> </a:t>
                </a:r>
                <a:r>
                  <a:rPr lang="en-US" sz="1400" kern="1200" err="1">
                    <a:latin typeface="+mn-lt"/>
                  </a:rPr>
                  <a:t>GFM</a:t>
                </a:r>
                <a:endParaRPr lang="en-US" sz="1400" kern="1200">
                  <a:latin typeface="+mn-lt"/>
                </a:endParaRPr>
              </a:p>
            </p:txBody>
          </p:sp>
        </p:grpSp>
        <p:grpSp>
          <p:nvGrpSpPr>
            <p:cNvPr id="71" name="Group 70"/>
            <p:cNvGrpSpPr/>
            <p:nvPr/>
          </p:nvGrpSpPr>
          <p:grpSpPr>
            <a:xfrm>
              <a:off x="3520361" y="5046787"/>
              <a:ext cx="1188117" cy="193883"/>
              <a:chOff x="2616271" y="1966188"/>
              <a:chExt cx="1020064" cy="190228"/>
            </a:xfrm>
            <a:scene3d>
              <a:camera prst="orthographicFront"/>
              <a:lightRig rig="threePt" dir="t">
                <a:rot lat="0" lon="0" rev="7500000"/>
              </a:lightRig>
            </a:scene3d>
          </p:grpSpPr>
          <p:sp>
            <p:nvSpPr>
              <p:cNvPr id="88" name="Rounded Rectangle 87"/>
              <p:cNvSpPr/>
              <p:nvPr/>
            </p:nvSpPr>
            <p:spPr>
              <a:xfrm>
                <a:off x="2616271" y="1966188"/>
                <a:ext cx="1020064" cy="190228"/>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9" name="Rounded Rectangle 4"/>
              <p:cNvSpPr txBox="1"/>
              <p:nvPr/>
            </p:nvSpPr>
            <p:spPr>
              <a:xfrm>
                <a:off x="2625557" y="1975474"/>
                <a:ext cx="1001492" cy="17165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Job Cut-off</a:t>
                </a:r>
              </a:p>
            </p:txBody>
          </p:sp>
        </p:grpSp>
        <p:grpSp>
          <p:nvGrpSpPr>
            <p:cNvPr id="72" name="Group 71"/>
            <p:cNvGrpSpPr/>
            <p:nvPr/>
          </p:nvGrpSpPr>
          <p:grpSpPr>
            <a:xfrm>
              <a:off x="3318980" y="5294828"/>
              <a:ext cx="2795608" cy="200906"/>
              <a:chOff x="1882459" y="2473126"/>
              <a:chExt cx="2747370" cy="255111"/>
            </a:xfrm>
            <a:scene3d>
              <a:camera prst="orthographicFront"/>
              <a:lightRig rig="threePt" dir="t">
                <a:rot lat="0" lon="0" rev="7500000"/>
              </a:lightRig>
            </a:scene3d>
          </p:grpSpPr>
          <p:sp>
            <p:nvSpPr>
              <p:cNvPr id="86" name="Rounded Rectangle 85"/>
              <p:cNvSpPr/>
              <p:nvPr/>
            </p:nvSpPr>
            <p:spPr>
              <a:xfrm>
                <a:off x="1882459" y="2473126"/>
                <a:ext cx="2596004" cy="25511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7" name="Rounded Rectangle 4"/>
              <p:cNvSpPr txBox="1"/>
              <p:nvPr/>
            </p:nvSpPr>
            <p:spPr>
              <a:xfrm>
                <a:off x="1895751" y="2480125"/>
                <a:ext cx="2734078" cy="22558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2880" tIns="53340" rIns="0" bIns="53340" numCol="1" spcCol="1270" anchor="ctr" anchorCtr="0">
                <a:noAutofit/>
              </a:bodyPr>
              <a:lstStyle/>
              <a:p>
                <a:pPr lvl="0" algn="l" defTabSz="622300">
                  <a:lnSpc>
                    <a:spcPct val="90000"/>
                  </a:lnSpc>
                  <a:spcBef>
                    <a:spcPct val="0"/>
                  </a:spcBef>
                  <a:spcAft>
                    <a:spcPct val="35000"/>
                  </a:spcAft>
                </a:pPr>
                <a:r>
                  <a:rPr lang="en-US" sz="1400" kern="1200">
                    <a:latin typeface="+mn-lt"/>
                  </a:rPr>
                  <a:t>Planning Con / Ship Check/PEVI</a:t>
                </a:r>
              </a:p>
            </p:txBody>
          </p:sp>
        </p:grpSp>
        <p:grpSp>
          <p:nvGrpSpPr>
            <p:cNvPr id="73" name="Group 72"/>
            <p:cNvGrpSpPr/>
            <p:nvPr/>
          </p:nvGrpSpPr>
          <p:grpSpPr>
            <a:xfrm>
              <a:off x="3719300" y="4797223"/>
              <a:ext cx="1633982" cy="205762"/>
              <a:chOff x="2833795" y="1651769"/>
              <a:chExt cx="1701499" cy="201883"/>
            </a:xfrm>
            <a:scene3d>
              <a:camera prst="orthographicFront"/>
              <a:lightRig rig="threePt" dir="t">
                <a:rot lat="0" lon="0" rev="7500000"/>
              </a:lightRig>
            </a:scene3d>
          </p:grpSpPr>
          <p:sp>
            <p:nvSpPr>
              <p:cNvPr id="84" name="Rounded Rectangle 83"/>
              <p:cNvSpPr/>
              <p:nvPr/>
            </p:nvSpPr>
            <p:spPr>
              <a:xfrm>
                <a:off x="2833795" y="1651769"/>
                <a:ext cx="1701499" cy="201883"/>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5" name="Rounded Rectangle 4"/>
              <p:cNvSpPr txBox="1"/>
              <p:nvPr/>
            </p:nvSpPr>
            <p:spPr>
              <a:xfrm>
                <a:off x="2843650" y="1661624"/>
                <a:ext cx="1681789" cy="1821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41910" rIns="41910" bIns="41910" numCol="1" spcCol="1270" anchor="ctr" anchorCtr="0">
                <a:noAutofit/>
              </a:bodyPr>
              <a:lstStyle/>
              <a:p>
                <a:pPr lvl="0" algn="l" defTabSz="466725">
                  <a:lnSpc>
                    <a:spcPct val="90000"/>
                  </a:lnSpc>
                  <a:spcBef>
                    <a:spcPct val="0"/>
                  </a:spcBef>
                  <a:spcAft>
                    <a:spcPct val="35000"/>
                  </a:spcAft>
                </a:pPr>
                <a:r>
                  <a:rPr lang="en-US" sz="1050" kern="1200">
                    <a:latin typeface="+mn-lt"/>
                  </a:rPr>
                  <a:t>Mission /</a:t>
                </a:r>
                <a:r>
                  <a:rPr lang="en-US" sz="1050" kern="1200" err="1">
                    <a:latin typeface="+mn-lt"/>
                  </a:rPr>
                  <a:t>CASREP</a:t>
                </a:r>
                <a:r>
                  <a:rPr lang="en-US" sz="1050" kern="1200">
                    <a:latin typeface="+mn-lt"/>
                  </a:rPr>
                  <a:t>  Job C/O</a:t>
                </a:r>
              </a:p>
            </p:txBody>
          </p:sp>
        </p:grpSp>
        <p:grpSp>
          <p:nvGrpSpPr>
            <p:cNvPr id="74" name="Group 73"/>
            <p:cNvGrpSpPr/>
            <p:nvPr/>
          </p:nvGrpSpPr>
          <p:grpSpPr>
            <a:xfrm>
              <a:off x="3837502" y="4557503"/>
              <a:ext cx="1191584" cy="187306"/>
              <a:chOff x="3052629" y="1316265"/>
              <a:chExt cx="1240821" cy="183775"/>
            </a:xfrm>
            <a:scene3d>
              <a:camera prst="orthographicFront"/>
              <a:lightRig rig="threePt" dir="t">
                <a:rot lat="0" lon="0" rev="7500000"/>
              </a:lightRig>
            </a:scene3d>
          </p:grpSpPr>
          <p:sp>
            <p:nvSpPr>
              <p:cNvPr id="82" name="Rounded Rectangle 81"/>
              <p:cNvSpPr/>
              <p:nvPr/>
            </p:nvSpPr>
            <p:spPr>
              <a:xfrm>
                <a:off x="3052629" y="1316265"/>
                <a:ext cx="1240821" cy="183775"/>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3" name="Rounded Rectangle 4"/>
              <p:cNvSpPr txBox="1"/>
              <p:nvPr/>
            </p:nvSpPr>
            <p:spPr>
              <a:xfrm>
                <a:off x="3061600" y="1325236"/>
                <a:ext cx="1222879" cy="16583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Solicitation</a:t>
                </a:r>
              </a:p>
            </p:txBody>
          </p:sp>
        </p:grpSp>
        <p:grpSp>
          <p:nvGrpSpPr>
            <p:cNvPr id="75" name="Group 74"/>
            <p:cNvGrpSpPr/>
            <p:nvPr/>
          </p:nvGrpSpPr>
          <p:grpSpPr>
            <a:xfrm>
              <a:off x="4448541" y="4314313"/>
              <a:ext cx="837292" cy="195670"/>
              <a:chOff x="3053292" y="788454"/>
              <a:chExt cx="716116" cy="191981"/>
            </a:xfrm>
            <a:scene3d>
              <a:camera prst="orthographicFront"/>
              <a:lightRig rig="threePt" dir="t">
                <a:rot lat="0" lon="0" rev="7500000"/>
              </a:lightRig>
            </a:scene3d>
          </p:grpSpPr>
          <p:sp>
            <p:nvSpPr>
              <p:cNvPr id="80" name="Rounded Rectangle 79"/>
              <p:cNvSpPr/>
              <p:nvPr/>
            </p:nvSpPr>
            <p:spPr>
              <a:xfrm>
                <a:off x="3053292" y="788454"/>
                <a:ext cx="716116" cy="19198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81" name="Rounded Rectangle 4"/>
              <p:cNvSpPr txBox="1"/>
              <p:nvPr/>
            </p:nvSpPr>
            <p:spPr>
              <a:xfrm>
                <a:off x="3062664" y="797826"/>
                <a:ext cx="697372" cy="17323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Award</a:t>
                </a:r>
              </a:p>
            </p:txBody>
          </p:sp>
        </p:grpSp>
        <p:grpSp>
          <p:nvGrpSpPr>
            <p:cNvPr id="76" name="Group 75"/>
            <p:cNvGrpSpPr/>
            <p:nvPr/>
          </p:nvGrpSpPr>
          <p:grpSpPr>
            <a:xfrm>
              <a:off x="4637357" y="4080278"/>
              <a:ext cx="687700" cy="195670"/>
              <a:chOff x="3100216" y="415126"/>
              <a:chExt cx="716116" cy="191981"/>
            </a:xfrm>
            <a:scene3d>
              <a:camera prst="orthographicFront"/>
              <a:lightRig rig="threePt" dir="t">
                <a:rot lat="0" lon="0" rev="7500000"/>
              </a:lightRig>
            </a:scene3d>
          </p:grpSpPr>
          <p:sp>
            <p:nvSpPr>
              <p:cNvPr id="78" name="Rounded Rectangle 77"/>
              <p:cNvSpPr/>
              <p:nvPr/>
            </p:nvSpPr>
            <p:spPr>
              <a:xfrm>
                <a:off x="3100216" y="415126"/>
                <a:ext cx="716116" cy="191981"/>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79" name="Rounded Rectangle 4"/>
              <p:cNvSpPr txBox="1"/>
              <p:nvPr/>
            </p:nvSpPr>
            <p:spPr>
              <a:xfrm>
                <a:off x="3109588" y="424498"/>
                <a:ext cx="697372" cy="173237"/>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51578" tIns="53340" rIns="53340" bIns="53340" numCol="1" spcCol="1270" anchor="ctr" anchorCtr="0">
                <a:noAutofit/>
              </a:bodyPr>
              <a:lstStyle/>
              <a:p>
                <a:pPr lvl="0" algn="l" defTabSz="622300">
                  <a:lnSpc>
                    <a:spcPct val="90000"/>
                  </a:lnSpc>
                  <a:spcBef>
                    <a:spcPct val="0"/>
                  </a:spcBef>
                  <a:spcAft>
                    <a:spcPct val="35000"/>
                  </a:spcAft>
                </a:pPr>
                <a:r>
                  <a:rPr lang="en-US" sz="1400" kern="1200">
                    <a:latin typeface="+mn-lt"/>
                  </a:rPr>
                  <a:t>Start</a:t>
                </a:r>
              </a:p>
            </p:txBody>
          </p:sp>
        </p:grpSp>
        <p:sp>
          <p:nvSpPr>
            <p:cNvPr id="77" name="TextBox 76"/>
            <p:cNvSpPr txBox="1"/>
            <p:nvPr/>
          </p:nvSpPr>
          <p:spPr>
            <a:xfrm>
              <a:off x="2648616" y="5197454"/>
              <a:ext cx="557014" cy="313691"/>
            </a:xfrm>
            <a:prstGeom prst="rect">
              <a:avLst/>
            </a:prstGeom>
            <a:noFill/>
          </p:spPr>
          <p:txBody>
            <a:bodyPr wrap="square" rtlCol="0">
              <a:spAutoFit/>
            </a:bodyPr>
            <a:lstStyle/>
            <a:p>
              <a:r>
                <a:rPr lang="en-US" sz="1400"/>
                <a:t>-356</a:t>
              </a:r>
            </a:p>
          </p:txBody>
        </p:sp>
      </p:grpSp>
      <p:grpSp>
        <p:nvGrpSpPr>
          <p:cNvPr id="8" name="Group 7"/>
          <p:cNvGrpSpPr/>
          <p:nvPr/>
        </p:nvGrpSpPr>
        <p:grpSpPr>
          <a:xfrm>
            <a:off x="6460828" y="4442872"/>
            <a:ext cx="2028418" cy="1870989"/>
            <a:chOff x="5394028" y="3637128"/>
            <a:chExt cx="2028418" cy="1870989"/>
          </a:xfrm>
        </p:grpSpPr>
        <p:sp>
          <p:nvSpPr>
            <p:cNvPr id="95" name="Freeform 94"/>
            <p:cNvSpPr/>
            <p:nvPr/>
          </p:nvSpPr>
          <p:spPr>
            <a:xfrm>
              <a:off x="5534167" y="3637128"/>
              <a:ext cx="859809" cy="1740090"/>
            </a:xfrm>
            <a:custGeom>
              <a:avLst/>
              <a:gdLst>
                <a:gd name="connsiteX0" fmla="*/ 0 w 859809"/>
                <a:gd name="connsiteY0" fmla="*/ 1740090 h 1740090"/>
                <a:gd name="connsiteX1" fmla="*/ 586854 w 859809"/>
                <a:gd name="connsiteY1" fmla="*/ 1228299 h 1740090"/>
                <a:gd name="connsiteX2" fmla="*/ 859809 w 859809"/>
                <a:gd name="connsiteY2" fmla="*/ 0 h 1740090"/>
              </a:gdLst>
              <a:ahLst/>
              <a:cxnLst>
                <a:cxn ang="0">
                  <a:pos x="connsiteX0" y="connsiteY0"/>
                </a:cxn>
                <a:cxn ang="0">
                  <a:pos x="connsiteX1" y="connsiteY1"/>
                </a:cxn>
                <a:cxn ang="0">
                  <a:pos x="connsiteX2" y="connsiteY2"/>
                </a:cxn>
              </a:cxnLst>
              <a:rect l="l" t="t" r="r" b="b"/>
              <a:pathLst>
                <a:path w="859809" h="1740090">
                  <a:moveTo>
                    <a:pt x="0" y="1740090"/>
                  </a:moveTo>
                  <a:cubicBezTo>
                    <a:pt x="221776" y="1629202"/>
                    <a:pt x="443553" y="1518314"/>
                    <a:pt x="586854" y="1228299"/>
                  </a:cubicBezTo>
                  <a:cubicBezTo>
                    <a:pt x="730155" y="938284"/>
                    <a:pt x="794982" y="469142"/>
                    <a:pt x="859809" y="0"/>
                  </a:cubicBezTo>
                </a:path>
              </a:pathLst>
            </a:custGeom>
            <a:noFill/>
            <a:ln w="38100">
              <a:prstDash val="sysDash"/>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6339822" y="4121106"/>
              <a:ext cx="894186" cy="246889"/>
              <a:chOff x="2452758" y="1757758"/>
              <a:chExt cx="1113238" cy="210594"/>
            </a:xfrm>
            <a:scene3d>
              <a:camera prst="orthographicFront"/>
              <a:lightRig rig="threePt" dir="t">
                <a:rot lat="0" lon="0" rev="7500000"/>
              </a:lightRig>
            </a:scene3d>
          </p:grpSpPr>
          <p:sp>
            <p:nvSpPr>
              <p:cNvPr id="106" name="Rounded Rectangle 105"/>
              <p:cNvSpPr/>
              <p:nvPr/>
            </p:nvSpPr>
            <p:spPr>
              <a:xfrm>
                <a:off x="2452758" y="1757758"/>
                <a:ext cx="1113238" cy="210594"/>
              </a:xfrm>
              <a:prstGeom prst="roundRect">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07" name="Rounded Rectangle 4"/>
              <p:cNvSpPr txBox="1"/>
              <p:nvPr/>
            </p:nvSpPr>
            <p:spPr>
              <a:xfrm>
                <a:off x="2463038" y="1768038"/>
                <a:ext cx="917814" cy="17098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66217" tIns="53340" rIns="53340" bIns="53340" numCol="1" spcCol="1270" anchor="ctr" anchorCtr="0">
                <a:noAutofit/>
              </a:bodyPr>
              <a:lstStyle/>
              <a:p>
                <a:pPr lvl="0" algn="l" defTabSz="622300">
                  <a:lnSpc>
                    <a:spcPct val="90000"/>
                  </a:lnSpc>
                  <a:spcBef>
                    <a:spcPct val="0"/>
                  </a:spcBef>
                  <a:spcAft>
                    <a:spcPct val="35000"/>
                  </a:spcAft>
                </a:pPr>
                <a:r>
                  <a:rPr lang="en-US" sz="1400"/>
                  <a:t>Award</a:t>
                </a:r>
                <a:endParaRPr lang="en-US" sz="1400" kern="1200">
                  <a:latin typeface="+mn-lt"/>
                </a:endParaRPr>
              </a:p>
            </p:txBody>
          </p:sp>
        </p:grpSp>
        <p:sp>
          <p:nvSpPr>
            <p:cNvPr id="97" name="Freeform 96"/>
            <p:cNvSpPr/>
            <p:nvPr/>
          </p:nvSpPr>
          <p:spPr>
            <a:xfrm>
              <a:off x="5814144" y="5232175"/>
              <a:ext cx="1467624" cy="213557"/>
            </a:xfrm>
            <a:custGeom>
              <a:avLst/>
              <a:gdLst>
                <a:gd name="connsiteX0" fmla="*/ 0 w 1467624"/>
                <a:gd name="connsiteY0" fmla="*/ 35594 h 213557"/>
                <a:gd name="connsiteX1" fmla="*/ 35594 w 1467624"/>
                <a:gd name="connsiteY1" fmla="*/ 0 h 213557"/>
                <a:gd name="connsiteX2" fmla="*/ 1432030 w 1467624"/>
                <a:gd name="connsiteY2" fmla="*/ 0 h 213557"/>
                <a:gd name="connsiteX3" fmla="*/ 1467624 w 1467624"/>
                <a:gd name="connsiteY3" fmla="*/ 35594 h 213557"/>
                <a:gd name="connsiteX4" fmla="*/ 1467624 w 1467624"/>
                <a:gd name="connsiteY4" fmla="*/ 177963 h 213557"/>
                <a:gd name="connsiteX5" fmla="*/ 1432030 w 1467624"/>
                <a:gd name="connsiteY5" fmla="*/ 213557 h 213557"/>
                <a:gd name="connsiteX6" fmla="*/ 35594 w 1467624"/>
                <a:gd name="connsiteY6" fmla="*/ 213557 h 213557"/>
                <a:gd name="connsiteX7" fmla="*/ 0 w 1467624"/>
                <a:gd name="connsiteY7" fmla="*/ 177963 h 213557"/>
                <a:gd name="connsiteX8" fmla="*/ 0 w 1467624"/>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7624" h="213557">
                  <a:moveTo>
                    <a:pt x="0" y="35594"/>
                  </a:moveTo>
                  <a:cubicBezTo>
                    <a:pt x="0" y="15936"/>
                    <a:pt x="15936" y="0"/>
                    <a:pt x="35594" y="0"/>
                  </a:cubicBezTo>
                  <a:lnTo>
                    <a:pt x="1432030" y="0"/>
                  </a:lnTo>
                  <a:cubicBezTo>
                    <a:pt x="1451688" y="0"/>
                    <a:pt x="1467624" y="15936"/>
                    <a:pt x="1467624" y="35594"/>
                  </a:cubicBezTo>
                  <a:lnTo>
                    <a:pt x="1467624" y="177963"/>
                  </a:lnTo>
                  <a:cubicBezTo>
                    <a:pt x="1467624" y="197621"/>
                    <a:pt x="1451688" y="213557"/>
                    <a:pt x="1432030"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Planning Letter</a:t>
              </a:r>
            </a:p>
          </p:txBody>
        </p:sp>
        <p:sp>
          <p:nvSpPr>
            <p:cNvPr id="98" name="Freeform 97"/>
            <p:cNvSpPr/>
            <p:nvPr/>
          </p:nvSpPr>
          <p:spPr>
            <a:xfrm>
              <a:off x="6132728" y="4871755"/>
              <a:ext cx="1289718" cy="213557"/>
            </a:xfrm>
            <a:custGeom>
              <a:avLst/>
              <a:gdLst>
                <a:gd name="connsiteX0" fmla="*/ 0 w 1289718"/>
                <a:gd name="connsiteY0" fmla="*/ 35594 h 213557"/>
                <a:gd name="connsiteX1" fmla="*/ 35594 w 1289718"/>
                <a:gd name="connsiteY1" fmla="*/ 0 h 213557"/>
                <a:gd name="connsiteX2" fmla="*/ 1254124 w 1289718"/>
                <a:gd name="connsiteY2" fmla="*/ 0 h 213557"/>
                <a:gd name="connsiteX3" fmla="*/ 1289718 w 1289718"/>
                <a:gd name="connsiteY3" fmla="*/ 35594 h 213557"/>
                <a:gd name="connsiteX4" fmla="*/ 1289718 w 1289718"/>
                <a:gd name="connsiteY4" fmla="*/ 177963 h 213557"/>
                <a:gd name="connsiteX5" fmla="*/ 1254124 w 1289718"/>
                <a:gd name="connsiteY5" fmla="*/ 213557 h 213557"/>
                <a:gd name="connsiteX6" fmla="*/ 35594 w 1289718"/>
                <a:gd name="connsiteY6" fmla="*/ 213557 h 213557"/>
                <a:gd name="connsiteX7" fmla="*/ 0 w 1289718"/>
                <a:gd name="connsiteY7" fmla="*/ 177963 h 213557"/>
                <a:gd name="connsiteX8" fmla="*/ 0 w 1289718"/>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718" h="213557">
                  <a:moveTo>
                    <a:pt x="0" y="35594"/>
                  </a:moveTo>
                  <a:cubicBezTo>
                    <a:pt x="0" y="15936"/>
                    <a:pt x="15936" y="0"/>
                    <a:pt x="35594" y="0"/>
                  </a:cubicBezTo>
                  <a:lnTo>
                    <a:pt x="1254124" y="0"/>
                  </a:lnTo>
                  <a:cubicBezTo>
                    <a:pt x="1273782" y="0"/>
                    <a:pt x="1289718" y="15936"/>
                    <a:pt x="1289718" y="35594"/>
                  </a:cubicBezTo>
                  <a:lnTo>
                    <a:pt x="1289718" y="177963"/>
                  </a:lnTo>
                  <a:cubicBezTo>
                    <a:pt x="1289718" y="197621"/>
                    <a:pt x="1273782" y="213557"/>
                    <a:pt x="1254124"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Final Package</a:t>
              </a:r>
            </a:p>
          </p:txBody>
        </p:sp>
        <p:sp>
          <p:nvSpPr>
            <p:cNvPr id="99" name="Freeform 98"/>
            <p:cNvSpPr/>
            <p:nvPr/>
          </p:nvSpPr>
          <p:spPr>
            <a:xfrm>
              <a:off x="6282608" y="4514360"/>
              <a:ext cx="1128900" cy="213557"/>
            </a:xfrm>
            <a:custGeom>
              <a:avLst/>
              <a:gdLst>
                <a:gd name="connsiteX0" fmla="*/ 0 w 1128900"/>
                <a:gd name="connsiteY0" fmla="*/ 35594 h 213557"/>
                <a:gd name="connsiteX1" fmla="*/ 35594 w 1128900"/>
                <a:gd name="connsiteY1" fmla="*/ 0 h 213557"/>
                <a:gd name="connsiteX2" fmla="*/ 1093306 w 1128900"/>
                <a:gd name="connsiteY2" fmla="*/ 0 h 213557"/>
                <a:gd name="connsiteX3" fmla="*/ 1128900 w 1128900"/>
                <a:gd name="connsiteY3" fmla="*/ 35594 h 213557"/>
                <a:gd name="connsiteX4" fmla="*/ 1128900 w 1128900"/>
                <a:gd name="connsiteY4" fmla="*/ 177963 h 213557"/>
                <a:gd name="connsiteX5" fmla="*/ 1093306 w 1128900"/>
                <a:gd name="connsiteY5" fmla="*/ 213557 h 213557"/>
                <a:gd name="connsiteX6" fmla="*/ 35594 w 1128900"/>
                <a:gd name="connsiteY6" fmla="*/ 213557 h 213557"/>
                <a:gd name="connsiteX7" fmla="*/ 0 w 1128900"/>
                <a:gd name="connsiteY7" fmla="*/ 177963 h 213557"/>
                <a:gd name="connsiteX8" fmla="*/ 0 w 1128900"/>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28900" h="213557">
                  <a:moveTo>
                    <a:pt x="0" y="35594"/>
                  </a:moveTo>
                  <a:cubicBezTo>
                    <a:pt x="0" y="15936"/>
                    <a:pt x="15936" y="0"/>
                    <a:pt x="35594" y="0"/>
                  </a:cubicBezTo>
                  <a:lnTo>
                    <a:pt x="1093306" y="0"/>
                  </a:lnTo>
                  <a:cubicBezTo>
                    <a:pt x="1112964" y="0"/>
                    <a:pt x="1128900" y="15936"/>
                    <a:pt x="1128900" y="35594"/>
                  </a:cubicBezTo>
                  <a:lnTo>
                    <a:pt x="1128900" y="177963"/>
                  </a:lnTo>
                  <a:cubicBezTo>
                    <a:pt x="1128900" y="197621"/>
                    <a:pt x="1112964" y="213557"/>
                    <a:pt x="1093306"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Solicitation</a:t>
              </a:r>
            </a:p>
          </p:txBody>
        </p:sp>
        <p:sp>
          <p:nvSpPr>
            <p:cNvPr id="100" name="Freeform 99"/>
            <p:cNvSpPr/>
            <p:nvPr/>
          </p:nvSpPr>
          <p:spPr>
            <a:xfrm>
              <a:off x="6388754" y="3761861"/>
              <a:ext cx="796323" cy="213557"/>
            </a:xfrm>
            <a:custGeom>
              <a:avLst/>
              <a:gdLst>
                <a:gd name="connsiteX0" fmla="*/ 0 w 796323"/>
                <a:gd name="connsiteY0" fmla="*/ 35594 h 213557"/>
                <a:gd name="connsiteX1" fmla="*/ 35594 w 796323"/>
                <a:gd name="connsiteY1" fmla="*/ 0 h 213557"/>
                <a:gd name="connsiteX2" fmla="*/ 760729 w 796323"/>
                <a:gd name="connsiteY2" fmla="*/ 0 h 213557"/>
                <a:gd name="connsiteX3" fmla="*/ 796323 w 796323"/>
                <a:gd name="connsiteY3" fmla="*/ 35594 h 213557"/>
                <a:gd name="connsiteX4" fmla="*/ 796323 w 796323"/>
                <a:gd name="connsiteY4" fmla="*/ 177963 h 213557"/>
                <a:gd name="connsiteX5" fmla="*/ 760729 w 796323"/>
                <a:gd name="connsiteY5" fmla="*/ 213557 h 213557"/>
                <a:gd name="connsiteX6" fmla="*/ 35594 w 796323"/>
                <a:gd name="connsiteY6" fmla="*/ 213557 h 213557"/>
                <a:gd name="connsiteX7" fmla="*/ 0 w 796323"/>
                <a:gd name="connsiteY7" fmla="*/ 177963 h 213557"/>
                <a:gd name="connsiteX8" fmla="*/ 0 w 796323"/>
                <a:gd name="connsiteY8" fmla="*/ 35594 h 213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6323" h="213557">
                  <a:moveTo>
                    <a:pt x="0" y="35594"/>
                  </a:moveTo>
                  <a:cubicBezTo>
                    <a:pt x="0" y="15936"/>
                    <a:pt x="15936" y="0"/>
                    <a:pt x="35594" y="0"/>
                  </a:cubicBezTo>
                  <a:lnTo>
                    <a:pt x="760729" y="0"/>
                  </a:lnTo>
                  <a:cubicBezTo>
                    <a:pt x="780387" y="0"/>
                    <a:pt x="796323" y="15936"/>
                    <a:pt x="796323" y="35594"/>
                  </a:cubicBezTo>
                  <a:lnTo>
                    <a:pt x="796323" y="177963"/>
                  </a:lnTo>
                  <a:cubicBezTo>
                    <a:pt x="796323" y="197621"/>
                    <a:pt x="780387" y="213557"/>
                    <a:pt x="760729" y="213557"/>
                  </a:cubicBezTo>
                  <a:lnTo>
                    <a:pt x="35594" y="213557"/>
                  </a:lnTo>
                  <a:cubicBezTo>
                    <a:pt x="15936" y="213557"/>
                    <a:pt x="0" y="197621"/>
                    <a:pt x="0" y="177963"/>
                  </a:cubicBezTo>
                  <a:lnTo>
                    <a:pt x="0" y="35594"/>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178980" tIns="63765" rIns="63765" bIns="63765" numCol="1" spcCol="1270" anchor="ctr" anchorCtr="0">
              <a:noAutofit/>
            </a:bodyPr>
            <a:lstStyle/>
            <a:p>
              <a:pPr lvl="0" algn="l" defTabSz="622300">
                <a:lnSpc>
                  <a:spcPct val="90000"/>
                </a:lnSpc>
                <a:spcBef>
                  <a:spcPct val="0"/>
                </a:spcBef>
                <a:spcAft>
                  <a:spcPct val="35000"/>
                </a:spcAft>
              </a:pPr>
              <a:r>
                <a:rPr lang="en-US" sz="1400" kern="1200">
                  <a:latin typeface="+mn-lt"/>
                </a:rPr>
                <a:t>Start</a:t>
              </a:r>
            </a:p>
          </p:txBody>
        </p:sp>
        <p:sp>
          <p:nvSpPr>
            <p:cNvPr id="101" name="Oval 100"/>
            <p:cNvSpPr/>
            <p:nvPr/>
          </p:nvSpPr>
          <p:spPr>
            <a:xfrm>
              <a:off x="6005210" y="3683366"/>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0</a:t>
              </a:r>
            </a:p>
          </p:txBody>
        </p:sp>
        <p:sp>
          <p:nvSpPr>
            <p:cNvPr id="102" name="Oval 101"/>
            <p:cNvSpPr/>
            <p:nvPr/>
          </p:nvSpPr>
          <p:spPr>
            <a:xfrm>
              <a:off x="5925056" y="4042413"/>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-30</a:t>
              </a:r>
            </a:p>
          </p:txBody>
        </p:sp>
        <p:sp>
          <p:nvSpPr>
            <p:cNvPr id="103" name="Oval 102"/>
            <p:cNvSpPr/>
            <p:nvPr/>
          </p:nvSpPr>
          <p:spPr>
            <a:xfrm>
              <a:off x="5795341" y="445277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-90</a:t>
              </a:r>
            </a:p>
          </p:txBody>
        </p:sp>
        <p:sp>
          <p:nvSpPr>
            <p:cNvPr id="104" name="Oval 103"/>
            <p:cNvSpPr/>
            <p:nvPr/>
          </p:nvSpPr>
          <p:spPr>
            <a:xfrm>
              <a:off x="5613024" y="479673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-115</a:t>
              </a:r>
            </a:p>
          </p:txBody>
        </p:sp>
        <p:sp>
          <p:nvSpPr>
            <p:cNvPr id="105" name="Oval 104"/>
            <p:cNvSpPr/>
            <p:nvPr/>
          </p:nvSpPr>
          <p:spPr>
            <a:xfrm>
              <a:off x="5394028" y="5169789"/>
              <a:ext cx="337460" cy="338328"/>
            </a:xfrm>
            <a:prstGeom prst="ellipse">
              <a:avLst/>
            </a:prstGeom>
            <a:solidFill>
              <a:schemeClr val="accent5">
                <a:lumMod val="75000"/>
              </a:schemeClr>
            </a:solid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rmAutofit fontScale="92500" lnSpcReduction="10000"/>
            </a:bodyPr>
            <a:lstStyle/>
            <a:p>
              <a:pPr algn="ctr"/>
              <a:r>
                <a:rPr lang="en-US" sz="1050">
                  <a:solidFill>
                    <a:schemeClr val="bg1"/>
                  </a:solidFill>
                </a:rPr>
                <a:t>-150</a:t>
              </a:r>
            </a:p>
          </p:txBody>
        </p:sp>
      </p:grpSp>
      <p:grpSp>
        <p:nvGrpSpPr>
          <p:cNvPr id="27" name="Group 26"/>
          <p:cNvGrpSpPr/>
          <p:nvPr/>
        </p:nvGrpSpPr>
        <p:grpSpPr>
          <a:xfrm>
            <a:off x="2330964" y="3922756"/>
            <a:ext cx="1872425" cy="91443"/>
            <a:chOff x="2310591" y="3587188"/>
            <a:chExt cx="1872425" cy="91443"/>
          </a:xfrm>
        </p:grpSpPr>
        <p:sp>
          <p:nvSpPr>
            <p:cNvPr id="3" name="Rectangle 2"/>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9" name="Group 138"/>
          <p:cNvGrpSpPr/>
          <p:nvPr/>
        </p:nvGrpSpPr>
        <p:grpSpPr>
          <a:xfrm>
            <a:off x="6768614" y="4203993"/>
            <a:ext cx="743769" cy="91440"/>
            <a:chOff x="5603955" y="3601004"/>
            <a:chExt cx="743769" cy="91440"/>
          </a:xfrm>
        </p:grpSpPr>
        <p:sp>
          <p:nvSpPr>
            <p:cNvPr id="140" name="Rectangle 13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2333842" y="4127745"/>
            <a:ext cx="1982207" cy="91443"/>
            <a:chOff x="2350427" y="3706281"/>
            <a:chExt cx="1982207" cy="91443"/>
          </a:xfrm>
        </p:grpSpPr>
        <p:sp>
          <p:nvSpPr>
            <p:cNvPr id="148" name="Rectangle 147"/>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p:cNvGrpSpPr/>
          <p:nvPr/>
        </p:nvGrpSpPr>
        <p:grpSpPr>
          <a:xfrm>
            <a:off x="393411" y="3077332"/>
            <a:ext cx="9842744" cy="439972"/>
            <a:chOff x="393411" y="3063885"/>
            <a:chExt cx="9842744" cy="439972"/>
          </a:xfrm>
        </p:grpSpPr>
        <p:grpSp>
          <p:nvGrpSpPr>
            <p:cNvPr id="119" name="Group 118"/>
            <p:cNvGrpSpPr/>
            <p:nvPr/>
          </p:nvGrpSpPr>
          <p:grpSpPr>
            <a:xfrm>
              <a:off x="5690079" y="3412417"/>
              <a:ext cx="743769" cy="91440"/>
              <a:chOff x="5603955" y="3601004"/>
              <a:chExt cx="743769" cy="91440"/>
            </a:xfrm>
          </p:grpSpPr>
          <p:sp>
            <p:nvSpPr>
              <p:cNvPr id="120" name="Rectangle 11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507112" y="3063885"/>
              <a:ext cx="7173627" cy="91443"/>
              <a:chOff x="536481" y="2847448"/>
              <a:chExt cx="7173627" cy="91443"/>
            </a:xfrm>
          </p:grpSpPr>
          <p:grpSp>
            <p:nvGrpSpPr>
              <p:cNvPr id="111" name="Group 110"/>
              <p:cNvGrpSpPr/>
              <p:nvPr/>
            </p:nvGrpSpPr>
            <p:grpSpPr>
              <a:xfrm>
                <a:off x="2903962" y="2847451"/>
                <a:ext cx="743769" cy="91440"/>
                <a:chOff x="5603955" y="3601004"/>
                <a:chExt cx="743769" cy="91440"/>
              </a:xfrm>
            </p:grpSpPr>
            <p:sp>
              <p:nvSpPr>
                <p:cNvPr id="112" name="Rectangle 111"/>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p:cNvGrpSpPr/>
              <p:nvPr/>
            </p:nvGrpSpPr>
            <p:grpSpPr>
              <a:xfrm>
                <a:off x="6966339" y="2847451"/>
                <a:ext cx="743769" cy="91440"/>
                <a:chOff x="5603955" y="3601004"/>
                <a:chExt cx="743769" cy="91440"/>
              </a:xfrm>
            </p:grpSpPr>
            <p:sp>
              <p:nvSpPr>
                <p:cNvPr id="128" name="Rectangle 127"/>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3" name="Group 142"/>
              <p:cNvGrpSpPr/>
              <p:nvPr/>
            </p:nvGrpSpPr>
            <p:grpSpPr>
              <a:xfrm>
                <a:off x="3999687" y="2847451"/>
                <a:ext cx="743769" cy="91440"/>
                <a:chOff x="5603955" y="3601004"/>
                <a:chExt cx="743769" cy="91440"/>
              </a:xfrm>
            </p:grpSpPr>
            <p:sp>
              <p:nvSpPr>
                <p:cNvPr id="144" name="Rectangle 14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5" name="Group 154"/>
              <p:cNvGrpSpPr/>
              <p:nvPr/>
            </p:nvGrpSpPr>
            <p:grpSpPr>
              <a:xfrm>
                <a:off x="4952404" y="2847448"/>
                <a:ext cx="1982207" cy="91443"/>
                <a:chOff x="2350427" y="3706281"/>
                <a:chExt cx="1982207" cy="91443"/>
              </a:xfrm>
            </p:grpSpPr>
            <p:sp>
              <p:nvSpPr>
                <p:cNvPr id="156" name="Rectangle 155"/>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1" name="Group 170"/>
              <p:cNvGrpSpPr/>
              <p:nvPr/>
            </p:nvGrpSpPr>
            <p:grpSpPr>
              <a:xfrm>
                <a:off x="536481" y="2847448"/>
                <a:ext cx="1982207" cy="91443"/>
                <a:chOff x="2350427" y="3706281"/>
                <a:chExt cx="1982207" cy="91443"/>
              </a:xfrm>
            </p:grpSpPr>
            <p:sp>
              <p:nvSpPr>
                <p:cNvPr id="172" name="Rectangle 171"/>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15" name="Group 114"/>
            <p:cNvGrpSpPr/>
            <p:nvPr/>
          </p:nvGrpSpPr>
          <p:grpSpPr>
            <a:xfrm>
              <a:off x="5439114" y="3180939"/>
              <a:ext cx="743769" cy="91440"/>
              <a:chOff x="5603955" y="3601004"/>
              <a:chExt cx="743769" cy="91440"/>
            </a:xfrm>
          </p:grpSpPr>
          <p:sp>
            <p:nvSpPr>
              <p:cNvPr id="116" name="Rectangle 11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3" name="Group 122"/>
            <p:cNvGrpSpPr/>
            <p:nvPr/>
          </p:nvGrpSpPr>
          <p:grpSpPr>
            <a:xfrm>
              <a:off x="6558487" y="3180939"/>
              <a:ext cx="743769" cy="91440"/>
              <a:chOff x="5603955" y="3601004"/>
              <a:chExt cx="743769" cy="91440"/>
            </a:xfrm>
          </p:grpSpPr>
          <p:sp>
            <p:nvSpPr>
              <p:cNvPr id="124" name="Rectangle 12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1" name="Group 130"/>
            <p:cNvGrpSpPr/>
            <p:nvPr/>
          </p:nvGrpSpPr>
          <p:grpSpPr>
            <a:xfrm>
              <a:off x="8130534" y="3180939"/>
              <a:ext cx="743769" cy="91440"/>
              <a:chOff x="5603955" y="3601004"/>
              <a:chExt cx="743769" cy="91440"/>
            </a:xfrm>
          </p:grpSpPr>
          <p:sp>
            <p:nvSpPr>
              <p:cNvPr id="132" name="Rectangle 131"/>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5" name="Group 134"/>
            <p:cNvGrpSpPr/>
            <p:nvPr/>
          </p:nvGrpSpPr>
          <p:grpSpPr>
            <a:xfrm>
              <a:off x="4606041" y="3180939"/>
              <a:ext cx="743769" cy="91440"/>
              <a:chOff x="5603955" y="3601004"/>
              <a:chExt cx="743769" cy="91440"/>
            </a:xfrm>
          </p:grpSpPr>
          <p:sp>
            <p:nvSpPr>
              <p:cNvPr id="136" name="Rectangle 13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6245149" y="3601004"/>
                <a:ext cx="102575"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1" name="Group 150"/>
            <p:cNvGrpSpPr/>
            <p:nvPr/>
          </p:nvGrpSpPr>
          <p:grpSpPr>
            <a:xfrm>
              <a:off x="2324112" y="3180936"/>
              <a:ext cx="1872425" cy="91443"/>
              <a:chOff x="2310591" y="3587188"/>
              <a:chExt cx="1872425" cy="91443"/>
            </a:xfrm>
          </p:grpSpPr>
          <p:sp>
            <p:nvSpPr>
              <p:cNvPr id="152" name="Rectangle 151"/>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93411" y="3180939"/>
              <a:ext cx="743769" cy="91440"/>
              <a:chOff x="5603955" y="3601004"/>
              <a:chExt cx="743769" cy="91440"/>
            </a:xfrm>
          </p:grpSpPr>
          <p:sp>
            <p:nvSpPr>
              <p:cNvPr id="176" name="Rectangle 175"/>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3" name="Group 192"/>
            <p:cNvGrpSpPr/>
            <p:nvPr/>
          </p:nvGrpSpPr>
          <p:grpSpPr>
            <a:xfrm>
              <a:off x="929532" y="3301555"/>
              <a:ext cx="9306623" cy="91443"/>
              <a:chOff x="958901" y="3103048"/>
              <a:chExt cx="9306623" cy="91443"/>
            </a:xfrm>
          </p:grpSpPr>
          <p:grpSp>
            <p:nvGrpSpPr>
              <p:cNvPr id="18" name="Group 17"/>
              <p:cNvGrpSpPr/>
              <p:nvPr/>
            </p:nvGrpSpPr>
            <p:grpSpPr>
              <a:xfrm>
                <a:off x="2294429" y="3103051"/>
                <a:ext cx="743769" cy="91440"/>
                <a:chOff x="5603955" y="3601004"/>
                <a:chExt cx="743769" cy="91440"/>
              </a:xfrm>
            </p:grpSpPr>
            <p:sp>
              <p:nvSpPr>
                <p:cNvPr id="108" name="Rectangle 107"/>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9" name="Group 158"/>
              <p:cNvGrpSpPr/>
              <p:nvPr/>
            </p:nvGrpSpPr>
            <p:grpSpPr>
              <a:xfrm>
                <a:off x="6369111" y="3103048"/>
                <a:ext cx="1872425" cy="91443"/>
                <a:chOff x="2310591" y="3587188"/>
                <a:chExt cx="1872425" cy="91443"/>
              </a:xfrm>
            </p:grpSpPr>
            <p:sp>
              <p:nvSpPr>
                <p:cNvPr id="160" name="Rectangle 159"/>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3" name="Group 162"/>
              <p:cNvGrpSpPr/>
              <p:nvPr/>
            </p:nvGrpSpPr>
            <p:grpSpPr>
              <a:xfrm>
                <a:off x="8283317" y="3103048"/>
                <a:ext cx="1982207" cy="91443"/>
                <a:chOff x="2350427" y="3706281"/>
                <a:chExt cx="1982207" cy="91443"/>
              </a:xfrm>
            </p:grpSpPr>
            <p:sp>
              <p:nvSpPr>
                <p:cNvPr id="164" name="Rectangle 163"/>
                <p:cNvSpPr/>
                <p:nvPr/>
              </p:nvSpPr>
              <p:spPr>
                <a:xfrm>
                  <a:off x="2350427" y="3706284"/>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3083234" y="3706281"/>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p:cNvSpPr/>
                <p:nvPr/>
              </p:nvSpPr>
              <p:spPr>
                <a:xfrm>
                  <a:off x="3964621" y="3706283"/>
                  <a:ext cx="368013"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7" name="Group 166"/>
              <p:cNvGrpSpPr/>
              <p:nvPr/>
            </p:nvGrpSpPr>
            <p:grpSpPr>
              <a:xfrm>
                <a:off x="4071083" y="3103048"/>
                <a:ext cx="1872425" cy="91443"/>
                <a:chOff x="2310591" y="3587188"/>
                <a:chExt cx="1872425" cy="91443"/>
              </a:xfrm>
            </p:grpSpPr>
            <p:sp>
              <p:nvSpPr>
                <p:cNvPr id="168" name="Rectangle 167"/>
                <p:cNvSpPr/>
                <p:nvPr/>
              </p:nvSpPr>
              <p:spPr>
                <a:xfrm>
                  <a:off x="2310591" y="3587191"/>
                  <a:ext cx="1872425"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3043398" y="3587188"/>
                  <a:ext cx="1073405"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3924786" y="3587191"/>
                  <a:ext cx="258230" cy="91440"/>
                </a:xfrm>
                <a:prstGeom prst="rect">
                  <a:avLst/>
                </a:prstGeom>
                <a:solidFill>
                  <a:srgbClr val="41E34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9" name="Group 178"/>
              <p:cNvGrpSpPr/>
              <p:nvPr/>
            </p:nvGrpSpPr>
            <p:grpSpPr>
              <a:xfrm>
                <a:off x="958901" y="3103051"/>
                <a:ext cx="743769" cy="91440"/>
                <a:chOff x="5603955" y="3601004"/>
                <a:chExt cx="743769" cy="91440"/>
              </a:xfrm>
            </p:grpSpPr>
            <p:sp>
              <p:nvSpPr>
                <p:cNvPr id="180" name="Rectangle 179"/>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6245149" y="3601004"/>
                  <a:ext cx="102575" cy="9144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183" name="Group 182"/>
          <p:cNvGrpSpPr/>
          <p:nvPr/>
        </p:nvGrpSpPr>
        <p:grpSpPr>
          <a:xfrm>
            <a:off x="10557573" y="4091909"/>
            <a:ext cx="743769" cy="91440"/>
            <a:chOff x="5603955" y="3601004"/>
            <a:chExt cx="743769" cy="91440"/>
          </a:xfrm>
        </p:grpSpPr>
        <p:sp>
          <p:nvSpPr>
            <p:cNvPr id="184" name="Rectangle 183"/>
            <p:cNvSpPr/>
            <p:nvPr/>
          </p:nvSpPr>
          <p:spPr>
            <a:xfrm>
              <a:off x="5603955" y="3601004"/>
              <a:ext cx="743769" cy="914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5895042" y="3601004"/>
              <a:ext cx="426381" cy="9144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6245149" y="3601004"/>
              <a:ext cx="102575" cy="9144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3" name="TextBox 32"/>
          <p:cNvSpPr txBox="1"/>
          <p:nvPr/>
        </p:nvSpPr>
        <p:spPr>
          <a:xfrm rot="19002631">
            <a:off x="2023885" y="3864311"/>
            <a:ext cx="1356612" cy="430887"/>
          </a:xfrm>
          <a:prstGeom prst="rect">
            <a:avLst/>
          </a:prstGeom>
          <a:noFill/>
        </p:spPr>
        <p:txBody>
          <a:bodyPr wrap="square" rtlCol="0">
            <a:spAutoFit/>
          </a:bodyPr>
          <a:lstStyle/>
          <a:p>
            <a:pPr algn="ctr"/>
            <a:r>
              <a:rPr lang="en-US" sz="1100"/>
              <a:t>Planning/package Generation</a:t>
            </a:r>
          </a:p>
        </p:txBody>
      </p:sp>
      <p:sp>
        <p:nvSpPr>
          <p:cNvPr id="34" name="TextBox 33"/>
          <p:cNvSpPr txBox="1"/>
          <p:nvPr/>
        </p:nvSpPr>
        <p:spPr>
          <a:xfrm rot="18724622">
            <a:off x="2964971" y="3933096"/>
            <a:ext cx="1056700" cy="196551"/>
          </a:xfrm>
          <a:prstGeom prst="rect">
            <a:avLst/>
          </a:prstGeom>
          <a:noFill/>
        </p:spPr>
        <p:txBody>
          <a:bodyPr wrap="none" rtlCol="0">
            <a:spAutoFit/>
          </a:bodyPr>
          <a:lstStyle/>
          <a:p>
            <a:r>
              <a:rPr lang="en-US" sz="1100"/>
              <a:t>Package locked</a:t>
            </a:r>
          </a:p>
        </p:txBody>
      </p:sp>
      <p:sp>
        <p:nvSpPr>
          <p:cNvPr id="35" name="TextBox 34"/>
          <p:cNvSpPr txBox="1"/>
          <p:nvPr/>
        </p:nvSpPr>
        <p:spPr>
          <a:xfrm rot="18735987">
            <a:off x="3877949" y="3856455"/>
            <a:ext cx="744114" cy="196551"/>
          </a:xfrm>
          <a:prstGeom prst="rect">
            <a:avLst/>
          </a:prstGeom>
          <a:noFill/>
        </p:spPr>
        <p:txBody>
          <a:bodyPr wrap="none" rtlCol="0">
            <a:spAutoFit/>
          </a:bodyPr>
          <a:lstStyle/>
          <a:p>
            <a:r>
              <a:rPr lang="en-US" sz="1100"/>
              <a:t>Execution</a:t>
            </a:r>
          </a:p>
        </p:txBody>
      </p:sp>
      <p:sp>
        <p:nvSpPr>
          <p:cNvPr id="36" name="TextBox 35"/>
          <p:cNvSpPr txBox="1"/>
          <p:nvPr/>
        </p:nvSpPr>
        <p:spPr>
          <a:xfrm>
            <a:off x="1809177" y="3842801"/>
            <a:ext cx="455574" cy="430887"/>
          </a:xfrm>
          <a:prstGeom prst="rect">
            <a:avLst/>
          </a:prstGeom>
          <a:noFill/>
        </p:spPr>
        <p:txBody>
          <a:bodyPr wrap="none" rtlCol="0">
            <a:spAutoFit/>
          </a:bodyPr>
          <a:lstStyle/>
          <a:p>
            <a:r>
              <a:rPr lang="en-US" sz="1100"/>
              <a:t>MTA</a:t>
            </a:r>
          </a:p>
          <a:p>
            <a:r>
              <a:rPr lang="en-US" sz="1100" err="1"/>
              <a:t>ROH</a:t>
            </a:r>
            <a:endParaRPr lang="en-US" sz="1100"/>
          </a:p>
        </p:txBody>
      </p:sp>
      <p:sp>
        <p:nvSpPr>
          <p:cNvPr id="37" name="TextBox 36"/>
          <p:cNvSpPr txBox="1"/>
          <p:nvPr/>
        </p:nvSpPr>
        <p:spPr>
          <a:xfrm>
            <a:off x="5972820" y="4125366"/>
            <a:ext cx="745717" cy="261610"/>
          </a:xfrm>
          <a:prstGeom prst="rect">
            <a:avLst/>
          </a:prstGeom>
          <a:noFill/>
        </p:spPr>
        <p:txBody>
          <a:bodyPr wrap="none" rtlCol="0">
            <a:spAutoFit/>
          </a:bodyPr>
          <a:lstStyle/>
          <a:p>
            <a:r>
              <a:rPr lang="en-US" sz="1100"/>
              <a:t>VR Period</a:t>
            </a:r>
          </a:p>
        </p:txBody>
      </p:sp>
      <p:sp>
        <p:nvSpPr>
          <p:cNvPr id="187" name="TextBox 186"/>
          <p:cNvSpPr txBox="1"/>
          <p:nvPr/>
        </p:nvSpPr>
        <p:spPr>
          <a:xfrm>
            <a:off x="5664361" y="3624769"/>
            <a:ext cx="1436398" cy="430887"/>
          </a:xfrm>
          <a:prstGeom prst="rect">
            <a:avLst/>
          </a:prstGeom>
          <a:noFill/>
        </p:spPr>
        <p:txBody>
          <a:bodyPr wrap="square" rtlCol="0">
            <a:spAutoFit/>
          </a:bodyPr>
          <a:lstStyle/>
          <a:p>
            <a:pPr algn="ctr"/>
            <a:r>
              <a:rPr lang="en-US" sz="1100"/>
              <a:t>Planning/package Generation</a:t>
            </a:r>
          </a:p>
        </p:txBody>
      </p:sp>
      <p:sp>
        <p:nvSpPr>
          <p:cNvPr id="188" name="TextBox 187"/>
          <p:cNvSpPr txBox="1"/>
          <p:nvPr/>
        </p:nvSpPr>
        <p:spPr>
          <a:xfrm>
            <a:off x="6968090" y="3819603"/>
            <a:ext cx="683200" cy="430887"/>
          </a:xfrm>
          <a:prstGeom prst="rect">
            <a:avLst/>
          </a:prstGeom>
          <a:noFill/>
        </p:spPr>
        <p:txBody>
          <a:bodyPr wrap="none" rtlCol="0">
            <a:spAutoFit/>
          </a:bodyPr>
          <a:lstStyle/>
          <a:p>
            <a:pPr algn="ctr"/>
            <a:r>
              <a:rPr lang="en-US" sz="1100"/>
              <a:t>Package </a:t>
            </a:r>
          </a:p>
          <a:p>
            <a:pPr algn="ctr"/>
            <a:r>
              <a:rPr lang="en-US" sz="1100"/>
              <a:t>locked</a:t>
            </a:r>
          </a:p>
        </p:txBody>
      </p:sp>
      <p:sp>
        <p:nvSpPr>
          <p:cNvPr id="189" name="TextBox 188"/>
          <p:cNvSpPr txBox="1"/>
          <p:nvPr/>
        </p:nvSpPr>
        <p:spPr>
          <a:xfrm>
            <a:off x="7844387" y="3986019"/>
            <a:ext cx="744114" cy="261610"/>
          </a:xfrm>
          <a:prstGeom prst="rect">
            <a:avLst/>
          </a:prstGeom>
          <a:noFill/>
        </p:spPr>
        <p:txBody>
          <a:bodyPr wrap="none" rtlCol="0">
            <a:spAutoFit/>
          </a:bodyPr>
          <a:lstStyle/>
          <a:p>
            <a:r>
              <a:rPr lang="en-US" sz="1100"/>
              <a:t>Execution</a:t>
            </a:r>
          </a:p>
        </p:txBody>
      </p:sp>
      <p:sp>
        <p:nvSpPr>
          <p:cNvPr id="38" name="TextBox 37"/>
          <p:cNvSpPr txBox="1"/>
          <p:nvPr/>
        </p:nvSpPr>
        <p:spPr>
          <a:xfrm>
            <a:off x="86221" y="2696997"/>
            <a:ext cx="3239156" cy="400110"/>
          </a:xfrm>
          <a:prstGeom prst="rect">
            <a:avLst/>
          </a:prstGeom>
          <a:noFill/>
        </p:spPr>
        <p:txBody>
          <a:bodyPr wrap="none" rtlCol="0">
            <a:spAutoFit/>
          </a:bodyPr>
          <a:lstStyle/>
          <a:p>
            <a:r>
              <a:rPr lang="en-US" sz="2000" b="1">
                <a:solidFill>
                  <a:schemeClr val="accent5">
                    <a:lumMod val="50000"/>
                  </a:schemeClr>
                </a:solidFill>
                <a:effectLst>
                  <a:outerShdw blurRad="38100" dist="38100" dir="2700000" algn="tl">
                    <a:srgbClr val="000000">
                      <a:alpha val="43137"/>
                    </a:srgbClr>
                  </a:outerShdw>
                </a:effectLst>
              </a:rPr>
              <a:t>Overlapping Planning Cycles </a:t>
            </a:r>
          </a:p>
        </p:txBody>
      </p:sp>
      <p:cxnSp>
        <p:nvCxnSpPr>
          <p:cNvPr id="48" name="Straight Arrow Connector 47"/>
          <p:cNvCxnSpPr/>
          <p:nvPr/>
        </p:nvCxnSpPr>
        <p:spPr>
          <a:xfrm>
            <a:off x="6725554" y="4006544"/>
            <a:ext cx="105978" cy="161449"/>
          </a:xfrm>
          <a:prstGeom prst="straightConnector1">
            <a:avLst/>
          </a:prstGeom>
          <a:ln w="1270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p:nvPr/>
        </p:nvCxnSpPr>
        <p:spPr>
          <a:xfrm flipH="1">
            <a:off x="7558129" y="4173670"/>
            <a:ext cx="345839" cy="67652"/>
          </a:xfrm>
          <a:prstGeom prst="straightConnector1">
            <a:avLst/>
          </a:prstGeom>
          <a:ln w="1270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5" name="Rectangle 194"/>
          <p:cNvSpPr/>
          <p:nvPr/>
        </p:nvSpPr>
        <p:spPr>
          <a:xfrm>
            <a:off x="8916451" y="2897677"/>
            <a:ext cx="1547030" cy="8481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7994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4">
            <a:extLst>
              <a:ext uri="{FF2B5EF4-FFF2-40B4-BE49-F238E27FC236}">
                <a16:creationId xmlns:a16="http://schemas.microsoft.com/office/drawing/2014/main" id="{A3CDE161-11A2-F869-7597-A916A0D935A4}"/>
              </a:ext>
            </a:extLst>
          </p:cNvPr>
          <p:cNvPicPr>
            <a:picLocks noGrp="1" noChangeAspect="1"/>
          </p:cNvPicPr>
          <p:nvPr>
            <p:ph sz="quarter" idx="11"/>
          </p:nvPr>
        </p:nvPicPr>
        <p:blipFill>
          <a:blip r:embed="rId2"/>
          <a:stretch>
            <a:fillRect/>
          </a:stretch>
        </p:blipFill>
        <p:spPr>
          <a:xfrm>
            <a:off x="393605" y="1155005"/>
            <a:ext cx="8348241" cy="4394986"/>
          </a:xfrm>
        </p:spPr>
      </p:pic>
      <p:pic>
        <p:nvPicPr>
          <p:cNvPr id="15" name="Picture 15">
            <a:extLst>
              <a:ext uri="{FF2B5EF4-FFF2-40B4-BE49-F238E27FC236}">
                <a16:creationId xmlns:a16="http://schemas.microsoft.com/office/drawing/2014/main" id="{72C90FC8-F87B-5144-570E-956923A77933}"/>
              </a:ext>
            </a:extLst>
          </p:cNvPr>
          <p:cNvPicPr>
            <a:picLocks noGrp="1" noChangeAspect="1"/>
          </p:cNvPicPr>
          <p:nvPr>
            <p:ph sz="quarter" idx="12"/>
          </p:nvPr>
        </p:nvPicPr>
        <p:blipFill>
          <a:blip r:embed="rId3"/>
          <a:stretch>
            <a:fillRect/>
          </a:stretch>
        </p:blipFill>
        <p:spPr>
          <a:xfrm>
            <a:off x="394897" y="5548414"/>
            <a:ext cx="6853988" cy="809272"/>
          </a:xfrm>
        </p:spPr>
      </p:pic>
      <p:sp>
        <p:nvSpPr>
          <p:cNvPr id="13" name="Content Placeholder 12">
            <a:extLst>
              <a:ext uri="{FF2B5EF4-FFF2-40B4-BE49-F238E27FC236}">
                <a16:creationId xmlns:a16="http://schemas.microsoft.com/office/drawing/2014/main" id="{36020AD9-5C4C-E77A-4DEE-10A630C2F681}"/>
              </a:ext>
            </a:extLst>
          </p:cNvPr>
          <p:cNvSpPr>
            <a:spLocks noGrp="1"/>
          </p:cNvSpPr>
          <p:nvPr>
            <p:ph sz="quarter" idx="10"/>
          </p:nvPr>
        </p:nvSpPr>
        <p:spPr/>
        <p:txBody>
          <a:bodyPr/>
          <a:lstStyle/>
          <a:p>
            <a:endParaRPr lang="en-US"/>
          </a:p>
        </p:txBody>
      </p:sp>
      <p:sp>
        <p:nvSpPr>
          <p:cNvPr id="17" name="Title 3">
            <a:extLst>
              <a:ext uri="{FF2B5EF4-FFF2-40B4-BE49-F238E27FC236}">
                <a16:creationId xmlns:a16="http://schemas.microsoft.com/office/drawing/2014/main" id="{13262DDC-3478-7D6E-FB4C-B15B3BB0659A}"/>
              </a:ext>
            </a:extLst>
          </p:cNvPr>
          <p:cNvSpPr>
            <a:spLocks noGrp="1"/>
          </p:cNvSpPr>
          <p:nvPr>
            <p:ph type="title"/>
          </p:nvPr>
        </p:nvSpPr>
        <p:spPr>
          <a:xfrm>
            <a:off x="0" y="0"/>
            <a:ext cx="9129713" cy="989013"/>
          </a:xfrm>
        </p:spPr>
        <p:txBody>
          <a:bodyPr/>
          <a:lstStyle/>
          <a:p>
            <a:r>
              <a:rPr lang="en-US">
                <a:latin typeface="Arial"/>
                <a:cs typeface="Arial"/>
              </a:rPr>
              <a:t>Shipyard Execution</a:t>
            </a:r>
            <a:endParaRPr lang="en-US"/>
          </a:p>
        </p:txBody>
      </p:sp>
    </p:spTree>
    <p:extLst>
      <p:ext uri="{BB962C8B-B14F-4D97-AF65-F5344CB8AC3E}">
        <p14:creationId xmlns:p14="http://schemas.microsoft.com/office/powerpoint/2010/main" val="884184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ja-JP" altLang="en-US" sz="1600" b="0" dirty="0">
                <a:solidFill>
                  <a:schemeClr val="tx1"/>
                </a:solidFill>
                <a:latin typeface="Arial"/>
                <a:cs typeface="Arial"/>
              </a:rPr>
              <a:t>実行会議と成果物</a:t>
            </a:r>
            <a:endParaRPr lang="en-US" sz="1600" b="0" dirty="0">
              <a:solidFill>
                <a:schemeClr val="tx1"/>
              </a:solidFill>
            </a:endParaRPr>
          </a:p>
          <a:p>
            <a:pPr lvl="1"/>
            <a:r>
              <a:rPr lang="ja-JP" altLang="en-US" b="0" dirty="0">
                <a:solidFill>
                  <a:schemeClr val="tx1"/>
                </a:solidFill>
                <a:latin typeface="Arial"/>
                <a:cs typeface="Arial"/>
              </a:rPr>
              <a:t>メンテナンス期間の開始前</a:t>
            </a:r>
            <a:endParaRPr lang="en-US" b="0" dirty="0">
              <a:solidFill>
                <a:schemeClr val="tx1"/>
              </a:solidFill>
              <a:latin typeface="Arial"/>
              <a:cs typeface="Arial"/>
            </a:endParaRPr>
          </a:p>
          <a:p>
            <a:pPr lvl="2"/>
            <a:r>
              <a:rPr lang="en-US" sz="1600" b="0" dirty="0">
                <a:solidFill>
                  <a:schemeClr val="tx1"/>
                </a:solidFill>
                <a:latin typeface="Arial"/>
                <a:cs typeface="Arial"/>
              </a:rPr>
              <a:t>A-40 </a:t>
            </a:r>
            <a:r>
              <a:rPr lang="en-US" altLang="ja-JP" sz="1600" b="0" dirty="0">
                <a:solidFill>
                  <a:schemeClr val="tx1"/>
                </a:solidFill>
                <a:latin typeface="Arial"/>
                <a:cs typeface="Arial"/>
              </a:rPr>
              <a:t>SMT</a:t>
            </a:r>
            <a:r>
              <a:rPr lang="ja-JP" altLang="en-US" sz="1600" b="0" dirty="0" err="1">
                <a:solidFill>
                  <a:schemeClr val="tx1"/>
                </a:solidFill>
                <a:latin typeface="Arial"/>
                <a:cs typeface="Arial"/>
              </a:rPr>
              <a:t>、</a:t>
            </a:r>
            <a:r>
              <a:rPr lang="ja-JP" altLang="en-US" sz="1600" b="0" dirty="0">
                <a:solidFill>
                  <a:schemeClr val="tx1"/>
                </a:solidFill>
                <a:latin typeface="Arial"/>
                <a:cs typeface="Arial"/>
              </a:rPr>
              <a:t>修理工場、到着前会議との契約締結会議</a:t>
            </a:r>
            <a:r>
              <a:rPr lang="en-US" altLang="ja-JP" sz="1600" b="0" dirty="0">
                <a:solidFill>
                  <a:schemeClr val="tx1"/>
                </a:solidFill>
                <a:latin typeface="Arial"/>
                <a:cs typeface="Arial"/>
              </a:rPr>
              <a:t>/</a:t>
            </a:r>
            <a:r>
              <a:rPr lang="ja-JP" altLang="en-US" sz="1600" b="0" dirty="0">
                <a:solidFill>
                  <a:schemeClr val="tx1"/>
                </a:solidFill>
                <a:latin typeface="Arial"/>
                <a:cs typeface="Arial"/>
              </a:rPr>
              <a:t>契約締結前協議</a:t>
            </a:r>
            <a:endParaRPr lang="en-US" sz="1600" b="0" dirty="0">
              <a:solidFill>
                <a:schemeClr val="tx1"/>
              </a:solidFill>
            </a:endParaRPr>
          </a:p>
          <a:p>
            <a:pPr lvl="1"/>
            <a:r>
              <a:rPr lang="ja-JP" altLang="en-US" b="0" dirty="0">
                <a:solidFill>
                  <a:schemeClr val="tx1"/>
                </a:solidFill>
                <a:latin typeface="Arial"/>
                <a:cs typeface="Arial"/>
              </a:rPr>
              <a:t>実行中</a:t>
            </a:r>
            <a:r>
              <a:rPr lang="en-US" b="0" dirty="0">
                <a:solidFill>
                  <a:schemeClr val="tx1"/>
                </a:solidFill>
                <a:latin typeface="Arial"/>
                <a:cs typeface="Arial"/>
              </a:rPr>
              <a:t> </a:t>
            </a:r>
            <a:endParaRPr lang="en-US" b="0" dirty="0">
              <a:solidFill>
                <a:schemeClr val="tx1"/>
              </a:solidFill>
            </a:endParaRPr>
          </a:p>
          <a:p>
            <a:pPr lvl="2"/>
            <a:r>
              <a:rPr lang="ja-JP" altLang="en-US" sz="1600" b="0" dirty="0">
                <a:solidFill>
                  <a:schemeClr val="tx1"/>
                </a:solidFill>
                <a:latin typeface="Arial"/>
                <a:cs typeface="Arial"/>
              </a:rPr>
              <a:t>毎日の生産会議、毎週の進捗会議、プログラム、エンジニアリング、</a:t>
            </a:r>
            <a:r>
              <a:rPr lang="en-US" altLang="ja-JP" sz="1600" b="0" dirty="0">
                <a:solidFill>
                  <a:schemeClr val="tx1"/>
                </a:solidFill>
                <a:latin typeface="Arial"/>
                <a:cs typeface="Arial"/>
              </a:rPr>
              <a:t>ABS</a:t>
            </a:r>
            <a:r>
              <a:rPr lang="ja-JP" altLang="en-US" sz="1600" b="0" dirty="0" err="1">
                <a:solidFill>
                  <a:schemeClr val="tx1"/>
                </a:solidFill>
                <a:latin typeface="Arial"/>
                <a:cs typeface="Arial"/>
              </a:rPr>
              <a:t>、</a:t>
            </a:r>
            <a:r>
              <a:rPr lang="ja-JP" altLang="en-US" sz="1600" b="0" dirty="0">
                <a:solidFill>
                  <a:schemeClr val="tx1"/>
                </a:solidFill>
                <a:latin typeface="Arial"/>
                <a:cs typeface="Arial"/>
              </a:rPr>
              <a:t>契約社との毎週の実行会議。</a:t>
            </a:r>
            <a:endParaRPr lang="en-US" sz="1600" b="0" dirty="0">
              <a:solidFill>
                <a:schemeClr val="tx1"/>
              </a:solidFill>
              <a:latin typeface="Arial"/>
              <a:cs typeface="Arial"/>
            </a:endParaRPr>
          </a:p>
          <a:p>
            <a:pPr lvl="1"/>
            <a:r>
              <a:rPr lang="ja-JP" altLang="en-US" b="0" dirty="0">
                <a:solidFill>
                  <a:schemeClr val="tx1"/>
                </a:solidFill>
                <a:latin typeface="Arial"/>
                <a:cs typeface="Arial"/>
              </a:rPr>
              <a:t>分解修理後</a:t>
            </a:r>
            <a:endParaRPr lang="en-US" b="0" dirty="0">
              <a:solidFill>
                <a:schemeClr val="tx1"/>
              </a:solidFill>
              <a:latin typeface="Arial"/>
              <a:cs typeface="Arial"/>
            </a:endParaRPr>
          </a:p>
          <a:p>
            <a:pPr lvl="2"/>
            <a:r>
              <a:rPr lang="ja-JP" altLang="en-US" sz="1600" b="0" dirty="0">
                <a:solidFill>
                  <a:schemeClr val="tx1"/>
                </a:solidFill>
                <a:latin typeface="Arial"/>
                <a:cs typeface="Arial"/>
              </a:rPr>
              <a:t>分解修理分析報告書、</a:t>
            </a:r>
            <a:r>
              <a:rPr lang="en-US" sz="1600" b="0" dirty="0" err="1">
                <a:solidFill>
                  <a:schemeClr val="tx1"/>
                </a:solidFill>
                <a:latin typeface="Arial"/>
                <a:cs typeface="Arial"/>
              </a:rPr>
              <a:t>ROH（Ready</a:t>
            </a:r>
            <a:r>
              <a:rPr lang="en-US" sz="1600" b="0" dirty="0">
                <a:solidFill>
                  <a:schemeClr val="tx1"/>
                </a:solidFill>
                <a:latin typeface="Arial"/>
                <a:cs typeface="Arial"/>
              </a:rPr>
              <a:t> For Tasking Letter）、OMT</a:t>
            </a:r>
            <a:r>
              <a:rPr lang="ja-JP" altLang="en-US" sz="1600" b="0" dirty="0">
                <a:solidFill>
                  <a:schemeClr val="tx1"/>
                </a:solidFill>
                <a:latin typeface="Arial"/>
                <a:cs typeface="Arial"/>
              </a:rPr>
              <a:t>との教訓会議</a:t>
            </a:r>
            <a:endParaRPr lang="en-US" sz="1600" b="0" dirty="0">
              <a:solidFill>
                <a:schemeClr val="tx1"/>
              </a:solidFill>
            </a:endParaRPr>
          </a:p>
          <a:p>
            <a:r>
              <a:rPr lang="ja-JP" altLang="en-US" sz="1600" b="0" dirty="0">
                <a:solidFill>
                  <a:schemeClr val="tx1"/>
                </a:solidFill>
                <a:latin typeface="Arial"/>
                <a:cs typeface="Arial"/>
              </a:rPr>
              <a:t>プロジェクトの計画と監視</a:t>
            </a:r>
            <a:endParaRPr lang="en-US" sz="1600" b="0" dirty="0">
              <a:solidFill>
                <a:schemeClr val="tx1"/>
              </a:solidFill>
            </a:endParaRPr>
          </a:p>
          <a:p>
            <a:pPr lvl="1"/>
            <a:r>
              <a:rPr lang="ja-JP" altLang="en-US" b="0" dirty="0">
                <a:solidFill>
                  <a:schemeClr val="tx1"/>
                </a:solidFill>
                <a:latin typeface="Arial"/>
                <a:cs typeface="Arial"/>
              </a:rPr>
              <a:t>すべての政府契約者は、統合マスタースケジュールに組み込むため、本船到着の</a:t>
            </a:r>
            <a:r>
              <a:rPr lang="en-US" altLang="ja-JP" b="0" dirty="0">
                <a:solidFill>
                  <a:schemeClr val="tx1"/>
                </a:solidFill>
                <a:latin typeface="Arial"/>
                <a:cs typeface="Arial"/>
              </a:rPr>
              <a:t>7</a:t>
            </a:r>
            <a:r>
              <a:rPr lang="ja-JP" altLang="en-US" b="0" dirty="0">
                <a:solidFill>
                  <a:schemeClr val="tx1"/>
                </a:solidFill>
                <a:latin typeface="Arial"/>
                <a:cs typeface="Arial"/>
              </a:rPr>
              <a:t>日前に、修理工場に作業スケジュールを提供しなければならない。</a:t>
            </a:r>
            <a:endParaRPr lang="en-US" b="0" dirty="0">
              <a:solidFill>
                <a:schemeClr val="tx1"/>
              </a:solidFill>
              <a:latin typeface="Arial"/>
              <a:cs typeface="Arial"/>
            </a:endParaRPr>
          </a:p>
          <a:p>
            <a:pPr lvl="1"/>
            <a:r>
              <a:rPr lang="ja-JP" altLang="en-US" b="0" dirty="0">
                <a:solidFill>
                  <a:schemeClr val="tx1"/>
                </a:solidFill>
                <a:latin typeface="Arial"/>
                <a:cs typeface="Arial"/>
              </a:rPr>
              <a:t>造船所支援作業項目、政府はすべての政府孫請け業者のための標準的な造船所支援作業項目を開発している。</a:t>
            </a:r>
            <a:endParaRPr lang="en-US" b="0" dirty="0">
              <a:solidFill>
                <a:schemeClr val="tx1"/>
              </a:solidFill>
            </a:endParaRPr>
          </a:p>
          <a:p>
            <a:r>
              <a:rPr lang="ja-JP" altLang="en-US" sz="1600" b="0" dirty="0">
                <a:solidFill>
                  <a:schemeClr val="tx1"/>
                </a:solidFill>
                <a:latin typeface="Arial"/>
                <a:cs typeface="Arial"/>
              </a:rPr>
              <a:t>コンディション・ファウンド・レポートと契約変更指示書（</a:t>
            </a:r>
            <a:r>
              <a:rPr lang="en-US" altLang="ja-JP" sz="1600" b="0" dirty="0">
                <a:solidFill>
                  <a:schemeClr val="tx1"/>
                </a:solidFill>
                <a:latin typeface="Arial"/>
                <a:cs typeface="Arial"/>
              </a:rPr>
              <a:t>CCO</a:t>
            </a:r>
            <a:r>
              <a:rPr lang="ja-JP" altLang="en-US" sz="1600" b="0" dirty="0">
                <a:solidFill>
                  <a:schemeClr val="tx1"/>
                </a:solidFill>
                <a:latin typeface="Arial"/>
                <a:cs typeface="Arial"/>
              </a:rPr>
              <a:t>）のサポート</a:t>
            </a:r>
            <a:endParaRPr lang="en-US" sz="1600" b="0" dirty="0">
              <a:solidFill>
                <a:schemeClr val="tx1"/>
              </a:solidFill>
              <a:latin typeface="Arial"/>
              <a:cs typeface="Arial"/>
            </a:endParaRPr>
          </a:p>
          <a:p>
            <a:pPr lvl="1"/>
            <a:r>
              <a:rPr lang="ja-JP" altLang="en-US" b="0" dirty="0">
                <a:solidFill>
                  <a:schemeClr val="tx1"/>
                </a:solidFill>
                <a:latin typeface="Arial"/>
                <a:cs typeface="Arial"/>
              </a:rPr>
              <a:t>最初の</a:t>
            </a:r>
            <a:r>
              <a:rPr lang="en-US" altLang="ja-JP" b="0" dirty="0">
                <a:solidFill>
                  <a:schemeClr val="tx1"/>
                </a:solidFill>
                <a:latin typeface="Arial"/>
                <a:cs typeface="Arial"/>
              </a:rPr>
              <a:t>2</a:t>
            </a:r>
            <a:r>
              <a:rPr lang="ja-JP" altLang="en-US" b="0" dirty="0" err="1">
                <a:solidFill>
                  <a:schemeClr val="tx1"/>
                </a:solidFill>
                <a:latin typeface="Arial"/>
                <a:cs typeface="Arial"/>
              </a:rPr>
              <a:t>、</a:t>
            </a:r>
            <a:r>
              <a:rPr lang="en-US" altLang="ja-JP" b="0" dirty="0">
                <a:solidFill>
                  <a:schemeClr val="tx1"/>
                </a:solidFill>
                <a:latin typeface="Arial"/>
                <a:cs typeface="Arial"/>
              </a:rPr>
              <a:t>3</a:t>
            </a:r>
            <a:r>
              <a:rPr lang="ja-JP" altLang="en-US" b="0" dirty="0">
                <a:solidFill>
                  <a:schemeClr val="tx1"/>
                </a:solidFill>
                <a:latin typeface="Arial"/>
                <a:cs typeface="Arial"/>
              </a:rPr>
              <a:t>週間以内に、すべての規制構造および</a:t>
            </a:r>
            <a:r>
              <a:rPr lang="en-US" altLang="ja-JP" b="0" dirty="0">
                <a:solidFill>
                  <a:schemeClr val="tx1"/>
                </a:solidFill>
                <a:latin typeface="Arial"/>
                <a:cs typeface="Arial"/>
              </a:rPr>
              <a:t>SOLAS</a:t>
            </a:r>
            <a:r>
              <a:rPr lang="ja-JP" altLang="en-US" b="0" dirty="0">
                <a:solidFill>
                  <a:schemeClr val="tx1"/>
                </a:solidFill>
                <a:latin typeface="Arial"/>
                <a:cs typeface="Arial"/>
              </a:rPr>
              <a:t>調査を完了する。</a:t>
            </a:r>
            <a:r>
              <a:rPr lang="en-US" b="0" dirty="0">
                <a:solidFill>
                  <a:schemeClr val="tx1"/>
                </a:solidFill>
                <a:latin typeface="Arial"/>
                <a:cs typeface="Arial"/>
              </a:rPr>
              <a:t>.</a:t>
            </a:r>
          </a:p>
          <a:p>
            <a:pPr lvl="1"/>
            <a:r>
              <a:rPr lang="ja-JP" altLang="en-US" b="0" dirty="0">
                <a:solidFill>
                  <a:schemeClr val="tx1"/>
                </a:solidFill>
                <a:latin typeface="Arial"/>
                <a:cs typeface="Arial"/>
              </a:rPr>
              <a:t>発見された状況報告書をできるだけ早く提出し、港湾技師に報告する</a:t>
            </a:r>
            <a:endParaRPr lang="en-US" b="0" dirty="0">
              <a:solidFill>
                <a:schemeClr val="tx1"/>
              </a:solidFill>
              <a:latin typeface="Arial"/>
              <a:cs typeface="Arial"/>
            </a:endParaRPr>
          </a:p>
          <a:p>
            <a:pPr lvl="1"/>
            <a:r>
              <a:rPr lang="ja-JP" altLang="en-US" b="0" dirty="0">
                <a:solidFill>
                  <a:schemeClr val="tx1"/>
                </a:solidFill>
                <a:latin typeface="Arial"/>
                <a:cs typeface="Arial"/>
              </a:rPr>
              <a:t>修理工場は</a:t>
            </a:r>
            <a:r>
              <a:rPr lang="en-US" altLang="ja-JP" b="0" dirty="0">
                <a:solidFill>
                  <a:schemeClr val="tx1"/>
                </a:solidFill>
                <a:latin typeface="Arial"/>
                <a:cs typeface="Arial"/>
              </a:rPr>
              <a:t>CCO</a:t>
            </a:r>
            <a:r>
              <a:rPr lang="ja-JP" altLang="en-US" b="0" dirty="0">
                <a:solidFill>
                  <a:schemeClr val="tx1"/>
                </a:solidFill>
                <a:latin typeface="Arial"/>
                <a:cs typeface="Arial"/>
              </a:rPr>
              <a:t>に対し、見積書を受領後</a:t>
            </a:r>
            <a:r>
              <a:rPr lang="en-US" altLang="ja-JP" b="0" dirty="0">
                <a:solidFill>
                  <a:schemeClr val="tx1"/>
                </a:solidFill>
                <a:latin typeface="Arial"/>
                <a:cs typeface="Arial"/>
              </a:rPr>
              <a:t>3</a:t>
            </a:r>
            <a:r>
              <a:rPr lang="ja-JP" altLang="en-US" b="0" dirty="0">
                <a:solidFill>
                  <a:schemeClr val="tx1"/>
                </a:solidFill>
                <a:latin typeface="Arial"/>
                <a:cs typeface="Arial"/>
              </a:rPr>
              <a:t>日以内に回答するものとする</a:t>
            </a:r>
            <a:r>
              <a:rPr lang="en-US" b="0" dirty="0">
                <a:latin typeface="Arial"/>
                <a:cs typeface="Arial"/>
              </a:rPr>
              <a:t>.</a:t>
            </a:r>
          </a:p>
          <a:p>
            <a:pPr lvl="1"/>
            <a:r>
              <a:rPr lang="ja-JP" altLang="en-US" b="0" dirty="0">
                <a:latin typeface="Arial"/>
                <a:cs typeface="Arial"/>
              </a:rPr>
              <a:t>各 </a:t>
            </a:r>
            <a:r>
              <a:rPr lang="en-US" altLang="ja-JP" b="0" dirty="0">
                <a:latin typeface="Arial"/>
                <a:cs typeface="Arial"/>
              </a:rPr>
              <a:t>CCO </a:t>
            </a:r>
            <a:r>
              <a:rPr lang="ja-JP" altLang="en-US" b="0" dirty="0">
                <a:latin typeface="Arial"/>
                <a:cs typeface="Arial"/>
              </a:rPr>
              <a:t>は、追加作業がスケジュールの変更につながるかどうかを明記するものとする</a:t>
            </a:r>
            <a:r>
              <a:rPr lang="en-US" b="0" dirty="0">
                <a:latin typeface="Arial"/>
                <a:cs typeface="Arial"/>
              </a:rPr>
              <a:t>.</a:t>
            </a: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ja-JP" altLang="en-US" dirty="0">
                <a:latin typeface="Arial"/>
                <a:cs typeface="Arial"/>
              </a:rPr>
              <a:t>実行サポート</a:t>
            </a:r>
            <a:endParaRPr lang="en-US" dirty="0">
              <a:latin typeface="Arial"/>
              <a:cs typeface="Arial"/>
            </a:endParaRPr>
          </a:p>
        </p:txBody>
      </p:sp>
      <p:sp>
        <p:nvSpPr>
          <p:cNvPr id="6" name="Content Placeholder 5">
            <a:extLst>
              <a:ext uri="{FF2B5EF4-FFF2-40B4-BE49-F238E27FC236}">
                <a16:creationId xmlns:a16="http://schemas.microsoft.com/office/drawing/2014/main" id="{693A1BA3-DA1D-11D0-A27D-3900B1E813C7}"/>
              </a:ext>
            </a:extLst>
          </p:cNvPr>
          <p:cNvSpPr>
            <a:spLocks noGrp="1"/>
          </p:cNvSpPr>
          <p:nvPr>
            <p:ph sz="quarter" idx="12"/>
          </p:nvPr>
        </p:nvSpPr>
        <p:spPr/>
        <p:txBody>
          <a:bodyPr/>
          <a:lstStyle/>
          <a:p>
            <a:endParaRPr lang="en-US"/>
          </a:p>
        </p:txBody>
      </p:sp>
      <p:sp>
        <p:nvSpPr>
          <p:cNvPr id="15" name="Content Placeholder 14">
            <a:extLst>
              <a:ext uri="{FF2B5EF4-FFF2-40B4-BE49-F238E27FC236}">
                <a16:creationId xmlns:a16="http://schemas.microsoft.com/office/drawing/2014/main" id="{99AC7617-388E-2D5D-48FD-E0D17CF67D3D}"/>
              </a:ext>
            </a:extLst>
          </p:cNvPr>
          <p:cNvSpPr>
            <a:spLocks noGrp="1"/>
          </p:cNvSpPr>
          <p:nvPr>
            <p:ph sz="quarter" idx="10"/>
          </p:nvPr>
        </p:nvSpPr>
        <p:spPr/>
        <p:txBody>
          <a:bodyPr/>
          <a:lstStyle/>
          <a:p>
            <a:endParaRPr lang="en-US"/>
          </a:p>
        </p:txBody>
      </p:sp>
      <p:sp>
        <p:nvSpPr>
          <p:cNvPr id="7" name="TextBox 6"/>
          <p:cNvSpPr txBox="1"/>
          <p:nvPr/>
        </p:nvSpPr>
        <p:spPr>
          <a:xfrm>
            <a:off x="7143" y="64435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dirty="0">
                <a:solidFill>
                  <a:srgbClr val="FFFF00"/>
                </a:solidFill>
              </a:rPr>
              <a:t>COMMUNICATION IS THE KEY TO SUCCESS</a:t>
            </a:r>
          </a:p>
        </p:txBody>
      </p:sp>
    </p:spTree>
    <p:extLst>
      <p:ext uri="{BB962C8B-B14F-4D97-AF65-F5344CB8AC3E}">
        <p14:creationId xmlns:p14="http://schemas.microsoft.com/office/powerpoint/2010/main" val="2494242427"/>
      </p:ext>
    </p:extLst>
  </p:cSld>
  <p:clrMapOvr>
    <a:masterClrMapping/>
  </p:clrMapOvr>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4BCAB5-9589-3899-7C53-5F01A33C9DFC}"/>
              </a:ext>
            </a:extLst>
          </p:cNvPr>
          <p:cNvSpPr>
            <a:spLocks noGrp="1"/>
          </p:cNvSpPr>
          <p:nvPr>
            <p:ph sz="quarter" idx="13"/>
          </p:nvPr>
        </p:nvSpPr>
        <p:spPr/>
        <p:txBody>
          <a:bodyPr/>
          <a:lstStyle/>
          <a:p>
            <a:r>
              <a:rPr lang="en-US" altLang="ja-JP" sz="2000" b="0" dirty="0">
                <a:solidFill>
                  <a:schemeClr val="tx1"/>
                </a:solidFill>
              </a:rPr>
              <a:t>OEM</a:t>
            </a:r>
            <a:r>
              <a:rPr lang="ja-JP" altLang="en-US" sz="2000" b="0" dirty="0">
                <a:solidFill>
                  <a:schemeClr val="tx1"/>
                </a:solidFill>
              </a:rPr>
              <a:t>と</a:t>
            </a:r>
            <a:r>
              <a:rPr lang="en-US" altLang="ja-JP" sz="2000" b="0" dirty="0">
                <a:solidFill>
                  <a:schemeClr val="tx1"/>
                </a:solidFill>
              </a:rPr>
              <a:t>MSC</a:t>
            </a:r>
            <a:r>
              <a:rPr lang="ja-JP" altLang="en-US" sz="2000" b="0" dirty="0">
                <a:solidFill>
                  <a:schemeClr val="tx1"/>
                </a:solidFill>
              </a:rPr>
              <a:t>の間で繰り返されるオープンなコミュニケーション</a:t>
            </a:r>
            <a:r>
              <a:rPr lang="en-US" sz="2000" b="0" dirty="0">
                <a:solidFill>
                  <a:schemeClr val="tx1"/>
                </a:solidFill>
              </a:rPr>
              <a:t>:</a:t>
            </a:r>
          </a:p>
          <a:p>
            <a:pPr lvl="1"/>
            <a:r>
              <a:rPr lang="ja-JP" altLang="en-US" sz="1800" b="0" dirty="0">
                <a:solidFill>
                  <a:schemeClr val="tx1"/>
                </a:solidFill>
              </a:rPr>
              <a:t>定期的な検討会</a:t>
            </a:r>
            <a:endParaRPr lang="en-US" sz="1800" b="0" dirty="0">
              <a:solidFill>
                <a:schemeClr val="tx1"/>
              </a:solidFill>
            </a:endParaRPr>
          </a:p>
          <a:p>
            <a:pPr lvl="2"/>
            <a:r>
              <a:rPr lang="ja-JP" altLang="en-US" sz="1600" b="0" dirty="0">
                <a:solidFill>
                  <a:schemeClr val="tx1"/>
                </a:solidFill>
              </a:rPr>
              <a:t>市場調査依頼（部品</a:t>
            </a:r>
            <a:r>
              <a:rPr lang="en-US" altLang="ja-JP" sz="1600" b="0" dirty="0">
                <a:solidFill>
                  <a:schemeClr val="tx1"/>
                </a:solidFill>
              </a:rPr>
              <a:t>/</a:t>
            </a:r>
            <a:r>
              <a:rPr lang="ja-JP" altLang="en-US" sz="1600" b="0" dirty="0">
                <a:solidFill>
                  <a:schemeClr val="tx1"/>
                </a:solidFill>
              </a:rPr>
              <a:t>サービスの有無、</a:t>
            </a:r>
            <a:r>
              <a:rPr lang="en-US" altLang="ja-JP" sz="1600" b="0" dirty="0">
                <a:solidFill>
                  <a:schemeClr val="tx1"/>
                </a:solidFill>
              </a:rPr>
              <a:t>T-ALT</a:t>
            </a:r>
            <a:r>
              <a:rPr lang="ja-JP" altLang="en-US" sz="1600" b="0" dirty="0">
                <a:solidFill>
                  <a:schemeClr val="tx1"/>
                </a:solidFill>
              </a:rPr>
              <a:t>スコープなど）</a:t>
            </a:r>
            <a:endParaRPr lang="en-US" sz="1600" b="0" dirty="0">
              <a:solidFill>
                <a:schemeClr val="tx1"/>
              </a:solidFill>
            </a:endParaRPr>
          </a:p>
          <a:p>
            <a:pPr lvl="2"/>
            <a:r>
              <a:rPr lang="ja-JP" altLang="en-US" sz="1600" b="0" dirty="0">
                <a:solidFill>
                  <a:schemeClr val="tx1"/>
                </a:solidFill>
              </a:rPr>
              <a:t>受注した契約（</a:t>
            </a:r>
            <a:r>
              <a:rPr lang="en-US" altLang="ja-JP" sz="1600" b="0" dirty="0">
                <a:solidFill>
                  <a:schemeClr val="tx1"/>
                </a:solidFill>
              </a:rPr>
              <a:t>DO</a:t>
            </a:r>
            <a:r>
              <a:rPr lang="ja-JP" altLang="en-US" sz="1600" b="0" dirty="0" err="1">
                <a:solidFill>
                  <a:schemeClr val="tx1"/>
                </a:solidFill>
              </a:rPr>
              <a:t>、</a:t>
            </a:r>
            <a:r>
              <a:rPr lang="en-US" altLang="ja-JP" sz="1600" b="0" dirty="0">
                <a:solidFill>
                  <a:schemeClr val="tx1"/>
                </a:solidFill>
              </a:rPr>
              <a:t>TO</a:t>
            </a:r>
            <a:r>
              <a:rPr lang="ja-JP" altLang="en-US" sz="1600" b="0" dirty="0" err="1">
                <a:solidFill>
                  <a:schemeClr val="tx1"/>
                </a:solidFill>
              </a:rPr>
              <a:t>、</a:t>
            </a:r>
            <a:r>
              <a:rPr lang="en-US" altLang="ja-JP" sz="1600" b="0" dirty="0">
                <a:solidFill>
                  <a:schemeClr val="tx1"/>
                </a:solidFill>
              </a:rPr>
              <a:t>T-ALT</a:t>
            </a:r>
            <a:r>
              <a:rPr lang="ja-JP" altLang="en-US" sz="1600" b="0" dirty="0">
                <a:solidFill>
                  <a:schemeClr val="tx1"/>
                </a:solidFill>
              </a:rPr>
              <a:t>など）の状況を確認する</a:t>
            </a:r>
            <a:endParaRPr lang="en-US" sz="1600" b="0" dirty="0">
              <a:solidFill>
                <a:schemeClr val="tx1"/>
              </a:solidFill>
            </a:endParaRPr>
          </a:p>
          <a:p>
            <a:pPr lvl="2"/>
            <a:r>
              <a:rPr lang="en-US" altLang="ja-JP" sz="1600" b="0" dirty="0">
                <a:solidFill>
                  <a:schemeClr val="tx1"/>
                </a:solidFill>
              </a:rPr>
              <a:t>MSC</a:t>
            </a:r>
            <a:r>
              <a:rPr lang="ja-JP" altLang="en-US" sz="1600" b="0" dirty="0">
                <a:solidFill>
                  <a:schemeClr val="tx1"/>
                </a:solidFill>
              </a:rPr>
              <a:t>に関する問題について話し合う</a:t>
            </a:r>
            <a:r>
              <a:rPr lang="en-US" sz="1600" b="0" dirty="0">
                <a:solidFill>
                  <a:schemeClr val="tx1"/>
                </a:solidFill>
              </a:rPr>
              <a:t> </a:t>
            </a:r>
          </a:p>
          <a:p>
            <a:pPr lvl="2"/>
            <a:r>
              <a:rPr lang="ja-JP" altLang="en-US" sz="1600" b="0" dirty="0">
                <a:solidFill>
                  <a:schemeClr val="tx1"/>
                </a:solidFill>
              </a:rPr>
              <a:t>今後の陳腐化を認識する</a:t>
            </a:r>
            <a:endParaRPr lang="en-US" sz="1600" b="0" dirty="0">
              <a:solidFill>
                <a:schemeClr val="tx1"/>
              </a:solidFill>
            </a:endParaRPr>
          </a:p>
          <a:p>
            <a:pPr lvl="2"/>
            <a:r>
              <a:rPr lang="en-US" altLang="ja-JP" sz="1600" b="0" dirty="0">
                <a:solidFill>
                  <a:schemeClr val="tx1"/>
                </a:solidFill>
              </a:rPr>
              <a:t>OEM</a:t>
            </a:r>
            <a:r>
              <a:rPr lang="ja-JP" altLang="en-US" sz="1600" b="0" dirty="0">
                <a:solidFill>
                  <a:schemeClr val="tx1"/>
                </a:solidFill>
              </a:rPr>
              <a:t>に関する質問、懸念事項、最新情報</a:t>
            </a:r>
            <a:r>
              <a:rPr lang="en-US" sz="1600" b="0" dirty="0">
                <a:solidFill>
                  <a:schemeClr val="tx1"/>
                </a:solidFill>
              </a:rPr>
              <a:t> </a:t>
            </a:r>
          </a:p>
          <a:p>
            <a:pPr lvl="1"/>
            <a:r>
              <a:rPr lang="en-US" altLang="ja-JP" sz="1800" b="0" dirty="0">
                <a:solidFill>
                  <a:schemeClr val="tx1"/>
                </a:solidFill>
              </a:rPr>
              <a:t>MSC</a:t>
            </a:r>
            <a:r>
              <a:rPr lang="ja-JP" altLang="en-US" sz="1800" b="0" dirty="0">
                <a:solidFill>
                  <a:schemeClr val="tx1"/>
                </a:solidFill>
              </a:rPr>
              <a:t>は、</a:t>
            </a:r>
            <a:r>
              <a:rPr lang="en-US" altLang="ja-JP" sz="1800" b="0" dirty="0">
                <a:solidFill>
                  <a:schemeClr val="tx1"/>
                </a:solidFill>
              </a:rPr>
              <a:t>OEM</a:t>
            </a:r>
            <a:r>
              <a:rPr lang="ja-JP" altLang="en-US" sz="1800" b="0" dirty="0">
                <a:solidFill>
                  <a:schemeClr val="tx1"/>
                </a:solidFill>
              </a:rPr>
              <a:t>の準備と効率性を高めるため、より透明性を高める努力をして以下のことを提供する</a:t>
            </a:r>
            <a:r>
              <a:rPr lang="en-US" sz="1800" b="0" dirty="0">
                <a:solidFill>
                  <a:schemeClr val="tx1"/>
                </a:solidFill>
              </a:rPr>
              <a:t>:</a:t>
            </a:r>
          </a:p>
          <a:p>
            <a:pPr lvl="2"/>
            <a:r>
              <a:rPr lang="en-US" altLang="ja-JP" sz="1600" b="0" dirty="0">
                <a:solidFill>
                  <a:schemeClr val="tx1"/>
                </a:solidFill>
              </a:rPr>
              <a:t>MSC</a:t>
            </a:r>
            <a:r>
              <a:rPr lang="ja-JP" altLang="en-US" sz="1600" b="0" dirty="0">
                <a:solidFill>
                  <a:schemeClr val="tx1"/>
                </a:solidFill>
              </a:rPr>
              <a:t>修理スケジュール（船隊整備スケジュールセンター </a:t>
            </a:r>
            <a:r>
              <a:rPr lang="en-US" altLang="ja-JP" sz="1600" b="0" dirty="0">
                <a:solidFill>
                  <a:schemeClr val="tx1"/>
                </a:solidFill>
              </a:rPr>
              <a:t>- FSC</a:t>
            </a:r>
            <a:r>
              <a:rPr lang="ja-JP" altLang="en-US" sz="1600" b="0" dirty="0">
                <a:solidFill>
                  <a:schemeClr val="tx1"/>
                </a:solidFill>
              </a:rPr>
              <a:t>）</a:t>
            </a:r>
            <a:endParaRPr lang="en-US" sz="1600" b="0" dirty="0">
              <a:solidFill>
                <a:schemeClr val="tx1"/>
              </a:solidFill>
            </a:endParaRPr>
          </a:p>
          <a:p>
            <a:pPr lvl="2"/>
            <a:r>
              <a:rPr lang="ja-JP" altLang="en-US" sz="1600" b="0" dirty="0">
                <a:solidFill>
                  <a:schemeClr val="tx1"/>
                </a:solidFill>
              </a:rPr>
              <a:t>予想</a:t>
            </a:r>
            <a:r>
              <a:rPr lang="en-US" sz="1600" b="0" dirty="0">
                <a:solidFill>
                  <a:schemeClr val="tx1"/>
                </a:solidFill>
              </a:rPr>
              <a:t>OEM</a:t>
            </a:r>
            <a:r>
              <a:rPr lang="ja-JP" altLang="en-US" sz="1600" b="0" dirty="0">
                <a:solidFill>
                  <a:schemeClr val="tx1"/>
                </a:solidFill>
              </a:rPr>
              <a:t>予防保全</a:t>
            </a:r>
            <a:endParaRPr lang="en-US" sz="1600" b="0" dirty="0">
              <a:solidFill>
                <a:schemeClr val="tx1"/>
              </a:solidFill>
            </a:endParaRPr>
          </a:p>
          <a:p>
            <a:pPr lvl="2"/>
            <a:r>
              <a:rPr lang="ja-JP" altLang="en-US" sz="1600" b="0" dirty="0">
                <a:solidFill>
                  <a:schemeClr val="tx1"/>
                </a:solidFill>
              </a:rPr>
              <a:t>お客様からのフィードバック</a:t>
            </a:r>
            <a:endParaRPr lang="en-US" sz="1600" b="0" dirty="0">
              <a:solidFill>
                <a:schemeClr val="tx1"/>
              </a:solidFill>
            </a:endParaRPr>
          </a:p>
          <a:p>
            <a:pPr lvl="1"/>
            <a:r>
              <a:rPr lang="en-US" altLang="ja-JP" sz="1800" b="0" dirty="0">
                <a:solidFill>
                  <a:schemeClr val="tx1"/>
                </a:solidFill>
              </a:rPr>
              <a:t>OEM</a:t>
            </a:r>
            <a:r>
              <a:rPr lang="ja-JP" altLang="en-US" sz="1800" b="0" dirty="0">
                <a:solidFill>
                  <a:schemeClr val="tx1"/>
                </a:solidFill>
              </a:rPr>
              <a:t>は、</a:t>
            </a:r>
            <a:r>
              <a:rPr lang="en-US" altLang="ja-JP" sz="1800" b="0" dirty="0">
                <a:solidFill>
                  <a:schemeClr val="tx1"/>
                </a:solidFill>
              </a:rPr>
              <a:t>MSC</a:t>
            </a:r>
            <a:r>
              <a:rPr lang="ja-JP" altLang="en-US" sz="1800" b="0" dirty="0">
                <a:solidFill>
                  <a:schemeClr val="tx1"/>
                </a:solidFill>
              </a:rPr>
              <a:t>が国家安全保障を維持するための使命を果たし、向上するのを支援するために、以下のものを提供する</a:t>
            </a:r>
            <a:r>
              <a:rPr lang="en-US" sz="1800" b="0" dirty="0">
                <a:solidFill>
                  <a:schemeClr val="tx1"/>
                </a:solidFill>
              </a:rPr>
              <a:t>: </a:t>
            </a:r>
          </a:p>
          <a:p>
            <a:pPr lvl="2"/>
            <a:r>
              <a:rPr lang="ja-JP" altLang="en-US" sz="1600" b="0" dirty="0">
                <a:solidFill>
                  <a:schemeClr val="tx1"/>
                </a:solidFill>
              </a:rPr>
              <a:t>陳腐化予測</a:t>
            </a:r>
            <a:endParaRPr lang="en-US" sz="1600" b="0" dirty="0">
              <a:solidFill>
                <a:schemeClr val="tx1"/>
              </a:solidFill>
            </a:endParaRPr>
          </a:p>
          <a:p>
            <a:pPr lvl="2"/>
            <a:r>
              <a:rPr lang="ja-JP" altLang="en-US" sz="1600" b="0" dirty="0">
                <a:solidFill>
                  <a:schemeClr val="tx1"/>
                </a:solidFill>
              </a:rPr>
              <a:t>産業知識</a:t>
            </a:r>
            <a:r>
              <a:rPr lang="en-US" sz="1600" b="0" dirty="0">
                <a:solidFill>
                  <a:schemeClr val="tx1"/>
                </a:solidFill>
              </a:rPr>
              <a:t> </a:t>
            </a:r>
          </a:p>
          <a:p>
            <a:pPr lvl="2"/>
            <a:r>
              <a:rPr lang="ja-JP" altLang="en-US" sz="1600" b="0">
                <a:solidFill>
                  <a:schemeClr val="tx1"/>
                </a:solidFill>
              </a:rPr>
              <a:t>産業界からのフィードバック</a:t>
            </a:r>
            <a:endParaRPr lang="en-US" sz="2000" dirty="0"/>
          </a:p>
          <a:p>
            <a:endParaRPr lang="en-US" sz="1400" dirty="0">
              <a:latin typeface="Arial"/>
              <a:cs typeface="Arial"/>
            </a:endParaRPr>
          </a:p>
        </p:txBody>
      </p:sp>
      <p:sp>
        <p:nvSpPr>
          <p:cNvPr id="4" name="Title 3">
            <a:extLst>
              <a:ext uri="{FF2B5EF4-FFF2-40B4-BE49-F238E27FC236}">
                <a16:creationId xmlns:a16="http://schemas.microsoft.com/office/drawing/2014/main" id="{59A8BD23-F32B-83ED-6F63-06C58CDDBE6E}"/>
              </a:ext>
            </a:extLst>
          </p:cNvPr>
          <p:cNvSpPr>
            <a:spLocks noGrp="1"/>
          </p:cNvSpPr>
          <p:nvPr>
            <p:ph type="title"/>
          </p:nvPr>
        </p:nvSpPr>
        <p:spPr/>
        <p:txBody>
          <a:bodyPr/>
          <a:lstStyle/>
          <a:p>
            <a:r>
              <a:rPr lang="en-US" altLang="ja-JP" dirty="0">
                <a:latin typeface="Arial"/>
                <a:cs typeface="Arial"/>
              </a:rPr>
              <a:t>OEM</a:t>
            </a:r>
            <a:r>
              <a:rPr lang="ja-JP" altLang="en-US" dirty="0">
                <a:latin typeface="Arial"/>
                <a:cs typeface="Arial"/>
              </a:rPr>
              <a:t>と</a:t>
            </a:r>
            <a:r>
              <a:rPr lang="en-US" altLang="ja-JP" dirty="0">
                <a:latin typeface="Arial"/>
                <a:cs typeface="Arial"/>
              </a:rPr>
              <a:t>MSC</a:t>
            </a:r>
            <a:r>
              <a:rPr lang="ja-JP" altLang="en-US" dirty="0">
                <a:latin typeface="Arial"/>
                <a:cs typeface="Arial"/>
              </a:rPr>
              <a:t>の良好な関係</a:t>
            </a:r>
            <a:endParaRPr lang="en-US" dirty="0">
              <a:latin typeface="Arial"/>
              <a:cs typeface="Arial"/>
            </a:endParaRPr>
          </a:p>
        </p:txBody>
      </p:sp>
      <p:sp>
        <p:nvSpPr>
          <p:cNvPr id="5" name="Content Placeholder 4">
            <a:extLst>
              <a:ext uri="{FF2B5EF4-FFF2-40B4-BE49-F238E27FC236}">
                <a16:creationId xmlns:a16="http://schemas.microsoft.com/office/drawing/2014/main" id="{2DB22E71-4288-99FF-A22D-81A71F91887F}"/>
              </a:ext>
            </a:extLst>
          </p:cNvPr>
          <p:cNvSpPr>
            <a:spLocks noGrp="1"/>
          </p:cNvSpPr>
          <p:nvPr>
            <p:ph sz="quarter" idx="11"/>
          </p:nvPr>
        </p:nvSpPr>
        <p:spPr/>
        <p:txBody>
          <a:bodyPr/>
          <a:lstStyle/>
          <a:p>
            <a:endParaRPr lang="en-US"/>
          </a:p>
        </p:txBody>
      </p:sp>
      <p:sp>
        <p:nvSpPr>
          <p:cNvPr id="6" name="Content Placeholder 5">
            <a:extLst>
              <a:ext uri="{FF2B5EF4-FFF2-40B4-BE49-F238E27FC236}">
                <a16:creationId xmlns:a16="http://schemas.microsoft.com/office/drawing/2014/main" id="{693A1BA3-DA1D-11D0-A27D-3900B1E813C7}"/>
              </a:ext>
            </a:extLst>
          </p:cNvPr>
          <p:cNvSpPr>
            <a:spLocks noGrp="1"/>
          </p:cNvSpPr>
          <p:nvPr>
            <p:ph sz="quarter" idx="12"/>
          </p:nvPr>
        </p:nvSpPr>
        <p:spPr/>
        <p:txBody>
          <a:bodyPr/>
          <a:lstStyle/>
          <a:p>
            <a:endParaRPr lang="en-US"/>
          </a:p>
        </p:txBody>
      </p:sp>
      <p:sp>
        <p:nvSpPr>
          <p:cNvPr id="15" name="Content Placeholder 14">
            <a:extLst>
              <a:ext uri="{FF2B5EF4-FFF2-40B4-BE49-F238E27FC236}">
                <a16:creationId xmlns:a16="http://schemas.microsoft.com/office/drawing/2014/main" id="{99AC7617-388E-2D5D-48FD-E0D17CF67D3D}"/>
              </a:ext>
            </a:extLst>
          </p:cNvPr>
          <p:cNvSpPr>
            <a:spLocks noGrp="1"/>
          </p:cNvSpPr>
          <p:nvPr>
            <p:ph sz="quarter" idx="10"/>
          </p:nvPr>
        </p:nvSpPr>
        <p:spPr/>
        <p:txBody>
          <a:bodyPr/>
          <a:lstStyle/>
          <a:p>
            <a:endParaRPr lang="en-US"/>
          </a:p>
        </p:txBody>
      </p:sp>
      <p:sp>
        <p:nvSpPr>
          <p:cNvPr id="7" name="TextBox 6"/>
          <p:cNvSpPr txBox="1"/>
          <p:nvPr/>
        </p:nvSpPr>
        <p:spPr>
          <a:xfrm>
            <a:off x="0" y="6014908"/>
            <a:ext cx="9129713" cy="376518"/>
          </a:xfrm>
          <a:prstGeom prst="rect">
            <a:avLst/>
          </a:prstGeom>
          <a:solidFill>
            <a:srgbClr val="002060"/>
          </a:solidFill>
          <a:effectLst>
            <a:outerShdw blurRad="50800" dist="38100" dir="2700000" algn="tl" rotWithShape="0">
              <a:prstClr val="black">
                <a:alpha val="40000"/>
              </a:prstClr>
            </a:outerShdw>
          </a:effectLst>
          <a:scene3d>
            <a:camera prst="orthographicFront"/>
            <a:lightRig rig="threePt" dir="t"/>
          </a:scene3d>
          <a:sp3d>
            <a:bevelT/>
          </a:sp3d>
        </p:spPr>
        <p:txBody>
          <a:bodyPr wrap="square" rtlCol="0">
            <a:spAutoFit/>
          </a:bodyPr>
          <a:lstStyle/>
          <a:p>
            <a:pPr algn="ctr"/>
            <a:r>
              <a:rPr lang="en-US" b="1">
                <a:solidFill>
                  <a:srgbClr val="FFFF00"/>
                </a:solidFill>
              </a:rPr>
              <a:t>COMMUNICATION IS THE KEY TO SUCCESS</a:t>
            </a:r>
          </a:p>
        </p:txBody>
      </p:sp>
    </p:spTree>
    <p:extLst>
      <p:ext uri="{BB962C8B-B14F-4D97-AF65-F5344CB8AC3E}">
        <p14:creationId xmlns:p14="http://schemas.microsoft.com/office/powerpoint/2010/main" val="310300745"/>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986" y="300434"/>
            <a:ext cx="8005762" cy="649849"/>
          </a:xfrm>
        </p:spPr>
        <p:txBody>
          <a:bodyPr/>
          <a:lstStyle/>
          <a:p>
            <a:r>
              <a:rPr lang="ja-JP" altLang="en-US" dirty="0"/>
              <a:t>船舶の耐用年数延長計画</a:t>
            </a:r>
            <a:endParaRPr lang="en-US" dirty="0"/>
          </a:p>
        </p:txBody>
      </p:sp>
      <p:grpSp>
        <p:nvGrpSpPr>
          <p:cNvPr id="3" name="Group 2"/>
          <p:cNvGrpSpPr/>
          <p:nvPr/>
        </p:nvGrpSpPr>
        <p:grpSpPr>
          <a:xfrm>
            <a:off x="2306747" y="5270194"/>
            <a:ext cx="3706229" cy="369332"/>
            <a:chOff x="806158" y="4874735"/>
            <a:chExt cx="1448455" cy="492443"/>
          </a:xfrm>
        </p:grpSpPr>
        <p:sp>
          <p:nvSpPr>
            <p:cNvPr id="4" name="TextBox 3"/>
            <p:cNvSpPr txBox="1"/>
            <p:nvPr/>
          </p:nvSpPr>
          <p:spPr>
            <a:xfrm>
              <a:off x="1071856" y="4874735"/>
              <a:ext cx="1182757" cy="492443"/>
            </a:xfrm>
            <a:prstGeom prst="rect">
              <a:avLst/>
            </a:prstGeom>
            <a:noFill/>
          </p:spPr>
          <p:txBody>
            <a:bodyPr wrap="square" rtlCol="0">
              <a:spAutoFit/>
            </a:bodyPr>
            <a:lstStyle/>
            <a:p>
              <a:pPr defTabSz="342900" eaLnBrk="1" fontAlgn="auto" hangingPunct="1">
                <a:spcBef>
                  <a:spcPts val="0"/>
                </a:spcBef>
                <a:spcAft>
                  <a:spcPts val="0"/>
                </a:spcAft>
              </a:pPr>
              <a:r>
                <a:rPr lang="en-US" sz="900" dirty="0">
                  <a:solidFill>
                    <a:prstClr val="black"/>
                  </a:solidFill>
                  <a:latin typeface="Calibri" panose="020F0502020204030204"/>
                  <a:cs typeface="+mn-cs"/>
                </a:rPr>
                <a:t>Inventory after POM25 T-AO 205 Deferments (gray area)</a:t>
              </a:r>
            </a:p>
            <a:p>
              <a:pPr defTabSz="342900" eaLnBrk="1" fontAlgn="auto" hangingPunct="1">
                <a:spcBef>
                  <a:spcPts val="0"/>
                </a:spcBef>
                <a:spcAft>
                  <a:spcPts val="0"/>
                </a:spcAft>
              </a:pPr>
              <a:r>
                <a:rPr lang="en-US" sz="900" dirty="0">
                  <a:solidFill>
                    <a:prstClr val="black"/>
                  </a:solidFill>
                  <a:latin typeface="Calibri" panose="020F0502020204030204"/>
                  <a:cs typeface="+mn-cs"/>
                </a:rPr>
                <a:t>T-AO 187 Extensions</a:t>
              </a:r>
            </a:p>
          </p:txBody>
        </p:sp>
        <p:cxnSp>
          <p:nvCxnSpPr>
            <p:cNvPr id="5" name="Straight Connector 4"/>
            <p:cNvCxnSpPr/>
            <p:nvPr/>
          </p:nvCxnSpPr>
          <p:spPr>
            <a:xfrm>
              <a:off x="806158" y="4991751"/>
              <a:ext cx="236362" cy="0"/>
            </a:xfrm>
            <a:prstGeom prst="line">
              <a:avLst/>
            </a:prstGeom>
            <a:ln w="25400">
              <a:solidFill>
                <a:schemeClr val="bg1">
                  <a:lumMod val="75000"/>
                </a:schemeClr>
              </a:solidFill>
            </a:ln>
          </p:spPr>
          <p:style>
            <a:lnRef idx="3">
              <a:schemeClr val="accent5"/>
            </a:lnRef>
            <a:fillRef idx="0">
              <a:schemeClr val="accent5"/>
            </a:fillRef>
            <a:effectRef idx="2">
              <a:schemeClr val="accent5"/>
            </a:effectRef>
            <a:fontRef idx="minor">
              <a:schemeClr val="tx1"/>
            </a:fontRef>
          </p:style>
        </p:cxnSp>
        <p:cxnSp>
          <p:nvCxnSpPr>
            <p:cNvPr id="6" name="Straight Connector 5"/>
            <p:cNvCxnSpPr/>
            <p:nvPr/>
          </p:nvCxnSpPr>
          <p:spPr>
            <a:xfrm>
              <a:off x="806158" y="5183844"/>
              <a:ext cx="236362" cy="0"/>
            </a:xfrm>
            <a:prstGeom prst="line">
              <a:avLst/>
            </a:prstGeom>
            <a:ln w="25400">
              <a:solidFill>
                <a:schemeClr val="tx1"/>
              </a:solidFill>
            </a:ln>
          </p:spPr>
          <p:style>
            <a:lnRef idx="3">
              <a:schemeClr val="accent5"/>
            </a:lnRef>
            <a:fillRef idx="0">
              <a:schemeClr val="accent5"/>
            </a:fillRef>
            <a:effectRef idx="2">
              <a:schemeClr val="accent5"/>
            </a:effectRef>
            <a:fontRef idx="minor">
              <a:schemeClr val="tx1"/>
            </a:fontRef>
          </p:style>
        </p:cxnSp>
      </p:grpSp>
      <p:grpSp>
        <p:nvGrpSpPr>
          <p:cNvPr id="7" name="Group 6"/>
          <p:cNvGrpSpPr/>
          <p:nvPr/>
        </p:nvGrpSpPr>
        <p:grpSpPr>
          <a:xfrm>
            <a:off x="-63848" y="2239297"/>
            <a:ext cx="6081989" cy="2916253"/>
            <a:chOff x="375258" y="1264922"/>
            <a:chExt cx="8329127" cy="4205160"/>
          </a:xfrm>
        </p:grpSpPr>
        <p:graphicFrame>
          <p:nvGraphicFramePr>
            <p:cNvPr id="8" name="Chart 7"/>
            <p:cNvGraphicFramePr>
              <a:graphicFrameLocks/>
            </p:cNvGraphicFramePr>
            <p:nvPr/>
          </p:nvGraphicFramePr>
          <p:xfrm>
            <a:off x="553917" y="1264922"/>
            <a:ext cx="8150468" cy="420516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2339733" y="2129803"/>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dirty="0">
                  <a:solidFill>
                    <a:prstClr val="black"/>
                  </a:solidFill>
                  <a:latin typeface="Calibri" panose="020F0502020204030204"/>
                  <a:cs typeface="+mn-cs"/>
                </a:rPr>
                <a:t>KANAWHA</a:t>
              </a:r>
            </a:p>
          </p:txBody>
        </p:sp>
        <p:sp>
          <p:nvSpPr>
            <p:cNvPr id="10" name="TextBox 9"/>
            <p:cNvSpPr txBox="1"/>
            <p:nvPr/>
          </p:nvSpPr>
          <p:spPr>
            <a:xfrm>
              <a:off x="4986521" y="2519531"/>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dirty="0">
                  <a:solidFill>
                    <a:prstClr val="black"/>
                  </a:solidFill>
                  <a:latin typeface="Calibri" panose="020F0502020204030204"/>
                  <a:cs typeface="+mn-cs"/>
                </a:rPr>
                <a:t>YUKON</a:t>
              </a:r>
            </a:p>
          </p:txBody>
        </p:sp>
        <p:sp>
          <p:nvSpPr>
            <p:cNvPr id="11" name="TextBox 10"/>
            <p:cNvSpPr txBox="1"/>
            <p:nvPr/>
          </p:nvSpPr>
          <p:spPr>
            <a:xfrm>
              <a:off x="3430866" y="1997427"/>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dirty="0">
                  <a:solidFill>
                    <a:prstClr val="black"/>
                  </a:solidFill>
                  <a:latin typeface="Calibri" panose="020F0502020204030204"/>
                  <a:cs typeface="+mn-cs"/>
                </a:rPr>
                <a:t>GUADALUPE</a:t>
              </a:r>
            </a:p>
          </p:txBody>
        </p:sp>
        <p:sp>
          <p:nvSpPr>
            <p:cNvPr id="12" name="TextBox 11"/>
            <p:cNvSpPr txBox="1"/>
            <p:nvPr/>
          </p:nvSpPr>
          <p:spPr>
            <a:xfrm>
              <a:off x="6001825" y="2631682"/>
              <a:ext cx="1281994" cy="532567"/>
            </a:xfrm>
            <a:prstGeom prst="rect">
              <a:avLst/>
            </a:prstGeom>
            <a:noFill/>
          </p:spPr>
          <p:txBody>
            <a:bodyPr wrap="square" rtlCol="0">
              <a:spAutoFit/>
            </a:bodyPr>
            <a:lstStyle/>
            <a:p>
              <a:pPr algn="ctr" defTabSz="342900" eaLnBrk="1" fontAlgn="auto" hangingPunct="1">
                <a:spcBef>
                  <a:spcPts val="0"/>
                </a:spcBef>
                <a:spcAft>
                  <a:spcPts val="0"/>
                </a:spcAft>
              </a:pPr>
              <a:r>
                <a:rPr lang="en-US" sz="900" dirty="0">
                  <a:solidFill>
                    <a:prstClr val="black"/>
                  </a:solidFill>
                  <a:latin typeface="Calibri" panose="020F0502020204030204"/>
                  <a:cs typeface="+mn-cs"/>
                </a:rPr>
                <a:t>LARAMIE</a:t>
              </a:r>
            </a:p>
            <a:p>
              <a:pPr algn="ctr" defTabSz="342900" eaLnBrk="1" fontAlgn="auto" hangingPunct="1">
                <a:spcBef>
                  <a:spcPts val="0"/>
                </a:spcBef>
                <a:spcAft>
                  <a:spcPts val="0"/>
                </a:spcAft>
              </a:pPr>
              <a:endParaRPr lang="en-US" sz="900" dirty="0">
                <a:solidFill>
                  <a:prstClr val="black"/>
                </a:solidFill>
                <a:latin typeface="Calibri" panose="020F0502020204030204"/>
                <a:cs typeface="+mn-cs"/>
              </a:endParaRPr>
            </a:p>
          </p:txBody>
        </p:sp>
        <p:cxnSp>
          <p:nvCxnSpPr>
            <p:cNvPr id="13" name="Straight Arrow Connector 12"/>
            <p:cNvCxnSpPr/>
            <p:nvPr/>
          </p:nvCxnSpPr>
          <p:spPr>
            <a:xfrm>
              <a:off x="3015697" y="2392995"/>
              <a:ext cx="248912" cy="3771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064709" y="2236892"/>
              <a:ext cx="0" cy="4031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5518432" y="2752615"/>
              <a:ext cx="63680" cy="4547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6381363" y="2902805"/>
              <a:ext cx="191510" cy="3359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016255" y="2085592"/>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dirty="0">
                  <a:solidFill>
                    <a:prstClr val="black"/>
                  </a:solidFill>
                  <a:latin typeface="Calibri" panose="020F0502020204030204"/>
                  <a:cs typeface="+mn-cs"/>
                </a:rPr>
                <a:t>GRUMMAN</a:t>
              </a:r>
            </a:p>
          </p:txBody>
        </p:sp>
        <p:cxnSp>
          <p:nvCxnSpPr>
            <p:cNvPr id="18" name="Straight Arrow Connector 17"/>
            <p:cNvCxnSpPr/>
            <p:nvPr/>
          </p:nvCxnSpPr>
          <p:spPr>
            <a:xfrm>
              <a:off x="1657252" y="2353421"/>
              <a:ext cx="0" cy="3991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75258" y="2611900"/>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dirty="0">
                  <a:solidFill>
                    <a:prstClr val="black"/>
                  </a:solidFill>
                  <a:latin typeface="Calibri" panose="020F0502020204030204"/>
                  <a:cs typeface="+mn-cs"/>
                </a:rPr>
                <a:t>LENTHALL</a:t>
              </a:r>
            </a:p>
          </p:txBody>
        </p:sp>
        <p:cxnSp>
          <p:nvCxnSpPr>
            <p:cNvPr id="20" name="Straight Arrow Connector 19"/>
            <p:cNvCxnSpPr>
              <a:stCxn id="19" idx="2"/>
            </p:cNvCxnSpPr>
            <p:nvPr/>
          </p:nvCxnSpPr>
          <p:spPr>
            <a:xfrm>
              <a:off x="1016255" y="2888899"/>
              <a:ext cx="288019" cy="37484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841888" y="2615658"/>
              <a:ext cx="1281994" cy="332854"/>
            </a:xfrm>
            <a:prstGeom prst="rect">
              <a:avLst/>
            </a:prstGeom>
            <a:noFill/>
          </p:spPr>
          <p:txBody>
            <a:bodyPr wrap="square" rtlCol="0">
              <a:spAutoFit/>
            </a:bodyPr>
            <a:lstStyle/>
            <a:p>
              <a:pPr algn="ctr" defTabSz="342900" eaLnBrk="1" fontAlgn="auto" hangingPunct="1">
                <a:spcBef>
                  <a:spcPts val="0"/>
                </a:spcBef>
                <a:spcAft>
                  <a:spcPts val="0"/>
                </a:spcAft>
              </a:pPr>
              <a:r>
                <a:rPr lang="en-US" sz="900" dirty="0">
                  <a:solidFill>
                    <a:prstClr val="black"/>
                  </a:solidFill>
                  <a:latin typeface="Calibri" panose="020F0502020204030204"/>
                  <a:cs typeface="+mn-cs"/>
                </a:rPr>
                <a:t>HUMPHREYS</a:t>
              </a:r>
            </a:p>
          </p:txBody>
        </p:sp>
      </p:grpSp>
      <p:sp>
        <p:nvSpPr>
          <p:cNvPr id="22" name="TextBox 21"/>
          <p:cNvSpPr txBox="1"/>
          <p:nvPr/>
        </p:nvSpPr>
        <p:spPr>
          <a:xfrm>
            <a:off x="1007096" y="1945778"/>
            <a:ext cx="3739178" cy="525785"/>
          </a:xfrm>
          <a:prstGeom prst="rect">
            <a:avLst/>
          </a:prstGeom>
          <a:noFill/>
        </p:spPr>
        <p:txBody>
          <a:bodyPr wrap="square" rtlCol="0">
            <a:spAutoFit/>
          </a:bodyPr>
          <a:lstStyle/>
          <a:p>
            <a:pPr marL="259853" lvl="2" algn="ctr" defTabSz="342900" eaLnBrk="1" fontAlgn="auto" hangingPunct="1">
              <a:spcBef>
                <a:spcPts val="450"/>
              </a:spcBef>
              <a:spcAft>
                <a:spcPts val="0"/>
              </a:spcAft>
              <a:defRPr/>
            </a:pPr>
            <a:r>
              <a:rPr lang="zh-TW" altLang="en-US" sz="1200" dirty="0"/>
              <a:t>作戦準備</a:t>
            </a:r>
            <a:r>
              <a:rPr lang="ja-JP" altLang="en-US" sz="1200" dirty="0"/>
              <a:t>できた級給油艦</a:t>
            </a:r>
          </a:p>
          <a:p>
            <a:pPr marL="259853" lvl="2" algn="ctr" defTabSz="342900" eaLnBrk="1" fontAlgn="auto" hangingPunct="1">
              <a:spcBef>
                <a:spcPts val="450"/>
              </a:spcBef>
              <a:spcAft>
                <a:spcPts val="0"/>
              </a:spcAft>
              <a:defRPr/>
            </a:pPr>
            <a:r>
              <a:rPr lang="ja-JP" altLang="en-US" sz="1200" dirty="0">
                <a:solidFill>
                  <a:prstClr val="black"/>
                </a:solidFill>
                <a:latin typeface="Calibri" panose="020F0502020204030204" pitchFamily="34" charset="0"/>
                <a:cs typeface="Calibri" panose="020F0502020204030204" pitchFamily="34" charset="0"/>
              </a:rPr>
              <a:t>（</a:t>
            </a:r>
            <a:r>
              <a:rPr lang="en-US" sz="1200" dirty="0">
                <a:solidFill>
                  <a:prstClr val="black"/>
                </a:solidFill>
                <a:latin typeface="Calibri" panose="020F0502020204030204" pitchFamily="34" charset="0"/>
                <a:cs typeface="Calibri" panose="020F0502020204030204" pitchFamily="34" charset="0"/>
              </a:rPr>
              <a:t>T-AO </a:t>
            </a:r>
            <a:r>
              <a:rPr lang="ja-JP" altLang="en-US" sz="1200" dirty="0">
                <a:solidFill>
                  <a:prstClr val="black"/>
                </a:solidFill>
                <a:latin typeface="Calibri" panose="020F0502020204030204" pitchFamily="34" charset="0"/>
                <a:cs typeface="Calibri" panose="020F0502020204030204" pitchFamily="34" charset="0"/>
              </a:rPr>
              <a:t>と</a:t>
            </a:r>
            <a:r>
              <a:rPr lang="en-US" sz="1200" dirty="0">
                <a:solidFill>
                  <a:prstClr val="black"/>
                </a:solidFill>
                <a:latin typeface="Calibri" panose="020F0502020204030204" pitchFamily="34" charset="0"/>
                <a:cs typeface="Calibri" panose="020F0502020204030204" pitchFamily="34" charset="0"/>
              </a:rPr>
              <a:t> T-AOE</a:t>
            </a:r>
            <a:r>
              <a:rPr lang="ja-JP" altLang="en-US" sz="1200" dirty="0">
                <a:solidFill>
                  <a:prstClr val="black"/>
                </a:solidFill>
                <a:latin typeface="Calibri" panose="020F0502020204030204" pitchFamily="34" charset="0"/>
                <a:cs typeface="Calibri" panose="020F0502020204030204" pitchFamily="34" charset="0"/>
              </a:rPr>
              <a:t>）</a:t>
            </a:r>
            <a:r>
              <a:rPr lang="en-US" sz="1200" dirty="0">
                <a:solidFill>
                  <a:prstClr val="black"/>
                </a:solidFill>
                <a:latin typeface="Calibri" panose="020F0502020204030204" pitchFamily="34" charset="0"/>
                <a:cs typeface="Calibri" panose="020F0502020204030204" pitchFamily="34" charset="0"/>
              </a:rPr>
              <a:t> </a:t>
            </a:r>
          </a:p>
        </p:txBody>
      </p:sp>
      <p:cxnSp>
        <p:nvCxnSpPr>
          <p:cNvPr id="23" name="Straight Arrow Connector 22"/>
          <p:cNvCxnSpPr/>
          <p:nvPr/>
        </p:nvCxnSpPr>
        <p:spPr>
          <a:xfrm>
            <a:off x="1430951" y="3375159"/>
            <a:ext cx="0" cy="5501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4" name="Table 23"/>
          <p:cNvGraphicFramePr>
            <a:graphicFrameLocks noGrp="1"/>
          </p:cNvGraphicFramePr>
          <p:nvPr>
            <p:extLst>
              <p:ext uri="{D42A27DB-BD31-4B8C-83A1-F6EECF244321}">
                <p14:modId xmlns:p14="http://schemas.microsoft.com/office/powerpoint/2010/main" val="3014423044"/>
              </p:ext>
            </p:extLst>
          </p:nvPr>
        </p:nvGraphicFramePr>
        <p:xfrm>
          <a:off x="5879600" y="1742268"/>
          <a:ext cx="3167985" cy="3615690"/>
        </p:xfrm>
        <a:graphic>
          <a:graphicData uri="http://schemas.openxmlformats.org/drawingml/2006/table">
            <a:tbl>
              <a:tblPr firstRow="1" bandRow="1">
                <a:tableStyleId>{5C22544A-7EE6-4342-B048-85BDC9FD1C3A}</a:tableStyleId>
              </a:tblPr>
              <a:tblGrid>
                <a:gridCol w="1010150">
                  <a:extLst>
                    <a:ext uri="{9D8B030D-6E8A-4147-A177-3AD203B41FA5}">
                      <a16:colId xmlns:a16="http://schemas.microsoft.com/office/drawing/2014/main" val="227958795"/>
                    </a:ext>
                  </a:extLst>
                </a:gridCol>
                <a:gridCol w="1263650">
                  <a:extLst>
                    <a:ext uri="{9D8B030D-6E8A-4147-A177-3AD203B41FA5}">
                      <a16:colId xmlns:a16="http://schemas.microsoft.com/office/drawing/2014/main" val="2102719667"/>
                    </a:ext>
                  </a:extLst>
                </a:gridCol>
                <a:gridCol w="894185">
                  <a:extLst>
                    <a:ext uri="{9D8B030D-6E8A-4147-A177-3AD203B41FA5}">
                      <a16:colId xmlns:a16="http://schemas.microsoft.com/office/drawing/2014/main" val="2767674974"/>
                    </a:ext>
                  </a:extLst>
                </a:gridCol>
              </a:tblGrid>
              <a:tr h="278130">
                <a:tc>
                  <a:txBody>
                    <a:bodyPr/>
                    <a:lstStyle/>
                    <a:p>
                      <a:r>
                        <a:rPr lang="ja-JP" altLang="en-US" sz="1350" b="1" i="0" kern="1200" dirty="0">
                          <a:solidFill>
                            <a:schemeClr val="lt1"/>
                          </a:solidFill>
                          <a:effectLst/>
                          <a:latin typeface="+mn-lt"/>
                          <a:ea typeface="+mn-ea"/>
                          <a:cs typeface="+mn-cs"/>
                        </a:rPr>
                        <a:t>艦名</a:t>
                      </a:r>
                      <a:endParaRPr lang="en-US" sz="1200" dirty="0"/>
                    </a:p>
                  </a:txBody>
                  <a:tcPr marL="68580" marR="68580" marT="34290" marB="34290"/>
                </a:tc>
                <a:tc>
                  <a:txBody>
                    <a:bodyPr/>
                    <a:lstStyle/>
                    <a:p>
                      <a:r>
                        <a:rPr lang="ja-JP" altLang="en-US" sz="1350" b="0" i="0" kern="1200" dirty="0">
                          <a:solidFill>
                            <a:schemeClr val="lt1"/>
                          </a:solidFill>
                          <a:effectLst/>
                          <a:latin typeface="+mn-lt"/>
                          <a:ea typeface="+mn-ea"/>
                          <a:cs typeface="+mn-cs"/>
                        </a:rPr>
                        <a:t>退役年の変更</a:t>
                      </a:r>
                      <a:endParaRPr lang="en-US" sz="1200" dirty="0"/>
                    </a:p>
                  </a:txBody>
                  <a:tcPr marL="68580" marR="68580" marT="34290" marB="34290"/>
                </a:tc>
                <a:tc>
                  <a:txBody>
                    <a:bodyPr/>
                    <a:lstStyle/>
                    <a:p>
                      <a:r>
                        <a:rPr lang="ja-JP" altLang="en-US" sz="1350" b="0" i="0" kern="1200" dirty="0">
                          <a:solidFill>
                            <a:schemeClr val="lt1"/>
                          </a:solidFill>
                          <a:effectLst/>
                          <a:latin typeface="+mn-lt"/>
                          <a:ea typeface="+mn-ea"/>
                          <a:cs typeface="+mn-cs"/>
                        </a:rPr>
                        <a:t>現役年数</a:t>
                      </a:r>
                      <a:endParaRPr lang="en-US" sz="1200" dirty="0"/>
                    </a:p>
                  </a:txBody>
                  <a:tcPr marL="68580" marR="68580" marT="34290" marB="34290"/>
                </a:tc>
                <a:extLst>
                  <a:ext uri="{0D108BD9-81ED-4DB2-BD59-A6C34878D82A}">
                    <a16:rowId xmlns:a16="http://schemas.microsoft.com/office/drawing/2014/main" val="586870365"/>
                  </a:ext>
                </a:extLst>
              </a:tr>
              <a:tr h="278130">
                <a:tc>
                  <a:txBody>
                    <a:bodyPr/>
                    <a:lstStyle/>
                    <a:p>
                      <a:r>
                        <a:rPr lang="en-US" sz="1000" dirty="0" err="1"/>
                        <a:t>Lenthall</a:t>
                      </a:r>
                      <a:endParaRPr lang="en-US" sz="1000" dirty="0"/>
                    </a:p>
                  </a:txBody>
                  <a:tcPr marL="68580" marR="68580" marT="34290" marB="34290"/>
                </a:tc>
                <a:tc>
                  <a:txBody>
                    <a:bodyPr/>
                    <a:lstStyle/>
                    <a:p>
                      <a:r>
                        <a:rPr lang="en-US" sz="1000" dirty="0"/>
                        <a:t>FY23 </a:t>
                      </a:r>
                      <a:r>
                        <a:rPr lang="en-US" sz="1000" baseline="0" dirty="0"/>
                        <a:t>  to   </a:t>
                      </a:r>
                      <a:r>
                        <a:rPr lang="en-US" sz="1000" dirty="0"/>
                        <a:t>FY27</a:t>
                      </a:r>
                    </a:p>
                  </a:txBody>
                  <a:tcPr marL="68580" marR="68580" marT="34290" marB="34290"/>
                </a:tc>
                <a:tc>
                  <a:txBody>
                    <a:bodyPr/>
                    <a:lstStyle/>
                    <a:p>
                      <a:pPr algn="ctr"/>
                      <a:r>
                        <a:rPr lang="en-US" sz="1000" dirty="0"/>
                        <a:t>41</a:t>
                      </a:r>
                    </a:p>
                  </a:txBody>
                  <a:tcPr marL="68580" marR="68580" marT="34290" marB="34290"/>
                </a:tc>
                <a:extLst>
                  <a:ext uri="{0D108BD9-81ED-4DB2-BD59-A6C34878D82A}">
                    <a16:rowId xmlns:a16="http://schemas.microsoft.com/office/drawing/2014/main" val="1796391407"/>
                  </a:ext>
                </a:extLst>
              </a:tr>
              <a:tr h="278130">
                <a:tc>
                  <a:txBody>
                    <a:bodyPr/>
                    <a:lstStyle/>
                    <a:p>
                      <a:r>
                        <a:rPr lang="en-US" sz="1000" dirty="0"/>
                        <a:t>Grumman</a:t>
                      </a:r>
                    </a:p>
                  </a:txBody>
                  <a:tcPr marL="68580" marR="68580" marT="34290" marB="34290"/>
                </a:tc>
                <a:tc>
                  <a:txBody>
                    <a:bodyPr/>
                    <a:lstStyle/>
                    <a:p>
                      <a:r>
                        <a:rPr lang="en-US" sz="1000" dirty="0"/>
                        <a:t>FY25 </a:t>
                      </a:r>
                      <a:r>
                        <a:rPr lang="en-US" sz="1000" baseline="0" dirty="0"/>
                        <a:t>  to   </a:t>
                      </a:r>
                      <a:r>
                        <a:rPr lang="en-US" sz="1000" dirty="0"/>
                        <a:t>FY28</a:t>
                      </a:r>
                    </a:p>
                  </a:txBody>
                  <a:tcPr marL="68580" marR="68580" marT="34290" marB="34290"/>
                </a:tc>
                <a:tc>
                  <a:txBody>
                    <a:bodyPr/>
                    <a:lstStyle/>
                    <a:p>
                      <a:pPr algn="ctr"/>
                      <a:r>
                        <a:rPr lang="en-US" sz="1000" dirty="0"/>
                        <a:t>39</a:t>
                      </a:r>
                    </a:p>
                  </a:txBody>
                  <a:tcPr marL="68580" marR="68580" marT="34290" marB="34290"/>
                </a:tc>
                <a:extLst>
                  <a:ext uri="{0D108BD9-81ED-4DB2-BD59-A6C34878D82A}">
                    <a16:rowId xmlns:a16="http://schemas.microsoft.com/office/drawing/2014/main" val="3266887807"/>
                  </a:ext>
                </a:extLst>
              </a:tr>
              <a:tr h="278130">
                <a:tc>
                  <a:txBody>
                    <a:bodyPr/>
                    <a:lstStyle/>
                    <a:p>
                      <a:r>
                        <a:rPr lang="en-US" sz="1000" dirty="0"/>
                        <a:t>Humphreys</a:t>
                      </a:r>
                    </a:p>
                  </a:txBody>
                  <a:tcPr marL="68580" marR="68580" marT="34290" marB="34290"/>
                </a:tc>
                <a:tc>
                  <a:txBody>
                    <a:bodyPr/>
                    <a:lstStyle/>
                    <a:p>
                      <a:r>
                        <a:rPr lang="en-US" sz="1000" dirty="0"/>
                        <a:t>FY26 </a:t>
                      </a:r>
                      <a:r>
                        <a:rPr lang="en-US" sz="1000" baseline="0" dirty="0"/>
                        <a:t>  to   </a:t>
                      </a:r>
                      <a:r>
                        <a:rPr lang="en-US" sz="1000" dirty="0"/>
                        <a:t>FY29</a:t>
                      </a:r>
                    </a:p>
                  </a:txBody>
                  <a:tcPr marL="68580" marR="68580" marT="34290" marB="34290"/>
                </a:tc>
                <a:tc>
                  <a:txBody>
                    <a:bodyPr/>
                    <a:lstStyle/>
                    <a:p>
                      <a:pPr algn="ctr"/>
                      <a:r>
                        <a:rPr lang="en-US" sz="1000" dirty="0"/>
                        <a:t>43</a:t>
                      </a:r>
                    </a:p>
                  </a:txBody>
                  <a:tcPr marL="68580" marR="68580" marT="34290" marB="34290"/>
                </a:tc>
                <a:extLst>
                  <a:ext uri="{0D108BD9-81ED-4DB2-BD59-A6C34878D82A}">
                    <a16:rowId xmlns:a16="http://schemas.microsoft.com/office/drawing/2014/main" val="874418602"/>
                  </a:ext>
                </a:extLst>
              </a:tr>
              <a:tr h="278130">
                <a:tc>
                  <a:txBody>
                    <a:bodyPr/>
                    <a:lstStyle/>
                    <a:p>
                      <a:r>
                        <a:rPr lang="en-US" sz="1000" dirty="0"/>
                        <a:t>Kanawha</a:t>
                      </a:r>
                    </a:p>
                  </a:txBody>
                  <a:tcPr marL="68580" marR="68580" marT="34290" marB="34290"/>
                </a:tc>
                <a:tc>
                  <a:txBody>
                    <a:bodyPr/>
                    <a:lstStyle/>
                    <a:p>
                      <a:r>
                        <a:rPr lang="en-US" sz="1000" dirty="0"/>
                        <a:t>FY29   to   FY31</a:t>
                      </a:r>
                    </a:p>
                  </a:txBody>
                  <a:tcPr marL="68580" marR="68580" marT="34290" marB="34290"/>
                </a:tc>
                <a:tc>
                  <a:txBody>
                    <a:bodyPr/>
                    <a:lstStyle/>
                    <a:p>
                      <a:pPr algn="ctr"/>
                      <a:r>
                        <a:rPr lang="en-US" sz="1000" dirty="0"/>
                        <a:t>40</a:t>
                      </a:r>
                    </a:p>
                  </a:txBody>
                  <a:tcPr marL="68580" marR="68580" marT="34290" marB="34290"/>
                </a:tc>
                <a:extLst>
                  <a:ext uri="{0D108BD9-81ED-4DB2-BD59-A6C34878D82A}">
                    <a16:rowId xmlns:a16="http://schemas.microsoft.com/office/drawing/2014/main" val="91364624"/>
                  </a:ext>
                </a:extLst>
              </a:tr>
              <a:tr h="278130">
                <a:tc>
                  <a:txBody>
                    <a:bodyPr/>
                    <a:lstStyle/>
                    <a:p>
                      <a:r>
                        <a:rPr lang="en-US" sz="1000" dirty="0"/>
                        <a:t>Guadalupe</a:t>
                      </a:r>
                    </a:p>
                  </a:txBody>
                  <a:tcPr marL="68580" marR="68580" marT="34290" marB="34290"/>
                </a:tc>
                <a:tc>
                  <a:txBody>
                    <a:bodyPr/>
                    <a:lstStyle/>
                    <a:p>
                      <a:r>
                        <a:rPr lang="en-US" sz="1000" dirty="0"/>
                        <a:t>FY30</a:t>
                      </a:r>
                      <a:r>
                        <a:rPr lang="en-US" sz="1000" baseline="0" dirty="0"/>
                        <a:t>   to   </a:t>
                      </a:r>
                      <a:r>
                        <a:rPr lang="en-US" sz="1000" dirty="0"/>
                        <a:t>FY32</a:t>
                      </a:r>
                    </a:p>
                  </a:txBody>
                  <a:tcPr marL="68580" marR="68580" marT="34290" marB="34290"/>
                </a:tc>
                <a:tc>
                  <a:txBody>
                    <a:bodyPr/>
                    <a:lstStyle/>
                    <a:p>
                      <a:pPr algn="ctr"/>
                      <a:r>
                        <a:rPr lang="en-US" sz="1000" dirty="0"/>
                        <a:t>42</a:t>
                      </a:r>
                    </a:p>
                  </a:txBody>
                  <a:tcPr marL="68580" marR="68580" marT="34290" marB="34290"/>
                </a:tc>
                <a:extLst>
                  <a:ext uri="{0D108BD9-81ED-4DB2-BD59-A6C34878D82A}">
                    <a16:rowId xmlns:a16="http://schemas.microsoft.com/office/drawing/2014/main" val="3134625252"/>
                  </a:ext>
                </a:extLst>
              </a:tr>
              <a:tr h="278130">
                <a:tc>
                  <a:txBody>
                    <a:bodyPr/>
                    <a:lstStyle/>
                    <a:p>
                      <a:pPr marL="0" algn="l" defTabSz="914400" rtl="0" eaLnBrk="1" latinLnBrk="0" hangingPunct="1"/>
                      <a:r>
                        <a:rPr lang="en-US" sz="1000" kern="1200" dirty="0">
                          <a:solidFill>
                            <a:schemeClr val="dk1"/>
                          </a:solidFill>
                          <a:latin typeface="+mn-lt"/>
                          <a:ea typeface="+mn-ea"/>
                          <a:cs typeface="+mn-cs"/>
                        </a:rPr>
                        <a:t>Yukon</a:t>
                      </a:r>
                    </a:p>
                  </a:txBody>
                  <a:tcPr marL="68580" marR="68580" marT="34290" marB="34290"/>
                </a:tc>
                <a:tc>
                  <a:txBody>
                    <a:bodyPr/>
                    <a:lstStyle/>
                    <a:p>
                      <a:pPr marL="0" algn="l" defTabSz="914400" rtl="0" eaLnBrk="1" latinLnBrk="0" hangingPunct="1"/>
                      <a:r>
                        <a:rPr lang="en-US" sz="1000" kern="1200" dirty="0">
                          <a:solidFill>
                            <a:schemeClr val="dk1"/>
                          </a:solidFill>
                          <a:latin typeface="+mn-lt"/>
                          <a:ea typeface="+mn-ea"/>
                          <a:cs typeface="+mn-cs"/>
                        </a:rPr>
                        <a:t>FY33   to   FY36</a:t>
                      </a:r>
                    </a:p>
                  </a:txBody>
                  <a:tcPr marL="68580" marR="68580" marT="34290" marB="34290"/>
                </a:tc>
                <a:tc>
                  <a:txBody>
                    <a:bodyPr/>
                    <a:lstStyle/>
                    <a:p>
                      <a:pPr marL="0" algn="ctr" defTabSz="914400" rtl="0" eaLnBrk="1" latinLnBrk="0" hangingPunct="1"/>
                      <a:r>
                        <a:rPr lang="en-US" sz="1000" kern="1200" dirty="0">
                          <a:solidFill>
                            <a:schemeClr val="dk1"/>
                          </a:solidFill>
                          <a:latin typeface="+mn-lt"/>
                          <a:ea typeface="+mn-ea"/>
                          <a:cs typeface="+mn-cs"/>
                        </a:rPr>
                        <a:t>43</a:t>
                      </a:r>
                    </a:p>
                  </a:txBody>
                  <a:tcPr marL="68580" marR="68580" marT="34290" marB="34290"/>
                </a:tc>
                <a:extLst>
                  <a:ext uri="{0D108BD9-81ED-4DB2-BD59-A6C34878D82A}">
                    <a16:rowId xmlns:a16="http://schemas.microsoft.com/office/drawing/2014/main" val="4093583342"/>
                  </a:ext>
                </a:extLst>
              </a:tr>
              <a:tr h="278130">
                <a:tc>
                  <a:txBody>
                    <a:bodyPr/>
                    <a:lstStyle/>
                    <a:p>
                      <a:pPr marL="0" algn="l" defTabSz="914400" rtl="0" eaLnBrk="1" latinLnBrk="0" hangingPunct="1"/>
                      <a:r>
                        <a:rPr lang="en-US" sz="1000" kern="1200" dirty="0">
                          <a:solidFill>
                            <a:schemeClr val="dk1"/>
                          </a:solidFill>
                          <a:latin typeface="+mn-lt"/>
                          <a:ea typeface="+mn-ea"/>
                          <a:cs typeface="+mn-cs"/>
                        </a:rPr>
                        <a:t>Laramie</a:t>
                      </a:r>
                    </a:p>
                  </a:txBody>
                  <a:tcPr marL="68580" marR="68580" marT="34290" marB="34290"/>
                </a:tc>
                <a:tc>
                  <a:txBody>
                    <a:bodyPr/>
                    <a:lstStyle/>
                    <a:p>
                      <a:pPr marL="0" algn="l" defTabSz="914400" rtl="0" eaLnBrk="1" latinLnBrk="0" hangingPunct="1"/>
                      <a:r>
                        <a:rPr lang="en-US" sz="1000" kern="1200" dirty="0">
                          <a:solidFill>
                            <a:schemeClr val="dk1"/>
                          </a:solidFill>
                          <a:latin typeface="+mn-lt"/>
                          <a:ea typeface="+mn-ea"/>
                          <a:cs typeface="+mn-cs"/>
                        </a:rPr>
                        <a:t>FY35   to   FY38</a:t>
                      </a:r>
                    </a:p>
                  </a:txBody>
                  <a:tcPr marL="68580" marR="68580" marT="34290" marB="34290"/>
                </a:tc>
                <a:tc>
                  <a:txBody>
                    <a:bodyPr/>
                    <a:lstStyle/>
                    <a:p>
                      <a:pPr marL="0" algn="ctr" defTabSz="914400" rtl="0" eaLnBrk="1" latinLnBrk="0" hangingPunct="1"/>
                      <a:r>
                        <a:rPr lang="en-US" sz="1000" kern="1200" dirty="0">
                          <a:solidFill>
                            <a:schemeClr val="dk1"/>
                          </a:solidFill>
                          <a:latin typeface="+mn-lt"/>
                          <a:ea typeface="+mn-ea"/>
                          <a:cs typeface="+mn-cs"/>
                        </a:rPr>
                        <a:t>44</a:t>
                      </a:r>
                    </a:p>
                  </a:txBody>
                  <a:tcPr marL="68580" marR="68580" marT="34290" marB="34290"/>
                </a:tc>
                <a:extLst>
                  <a:ext uri="{0D108BD9-81ED-4DB2-BD59-A6C34878D82A}">
                    <a16:rowId xmlns:a16="http://schemas.microsoft.com/office/drawing/2014/main" val="2225918236"/>
                  </a:ext>
                </a:extLst>
              </a:tr>
              <a:tr h="278130">
                <a:tc>
                  <a:txBody>
                    <a:bodyPr/>
                    <a:lstStyle/>
                    <a:p>
                      <a:endParaRPr lang="en-US" sz="1000" dirty="0"/>
                    </a:p>
                  </a:txBody>
                  <a:tcPr marL="68580" marR="68580" marT="34290" marB="34290"/>
                </a:tc>
                <a:tc>
                  <a:txBody>
                    <a:bodyPr/>
                    <a:lstStyle/>
                    <a:p>
                      <a:endParaRPr lang="en-US" sz="1000" dirty="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3076452493"/>
                  </a:ext>
                </a:extLst>
              </a:tr>
              <a:tr h="278130">
                <a:tc>
                  <a:txBody>
                    <a:bodyPr/>
                    <a:lstStyle/>
                    <a:p>
                      <a:endParaRPr lang="en-US" sz="1000" dirty="0"/>
                    </a:p>
                  </a:txBody>
                  <a:tcPr marL="68580" marR="68580" marT="34290" marB="34290"/>
                </a:tc>
                <a:tc>
                  <a:txBody>
                    <a:bodyPr/>
                    <a:lstStyle/>
                    <a:p>
                      <a:endParaRPr lang="en-US" sz="1000" dirty="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841289804"/>
                  </a:ext>
                </a:extLst>
              </a:tr>
              <a:tr h="278130">
                <a:tc>
                  <a:txBody>
                    <a:bodyPr/>
                    <a:lstStyle/>
                    <a:p>
                      <a:endParaRPr lang="en-US" sz="1000" dirty="0"/>
                    </a:p>
                  </a:txBody>
                  <a:tcPr marL="68580" marR="68580" marT="34290" marB="34290"/>
                </a:tc>
                <a:tc>
                  <a:txBody>
                    <a:bodyPr/>
                    <a:lstStyle/>
                    <a:p>
                      <a:endParaRPr lang="en-US" sz="1000" dirty="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4215834384"/>
                  </a:ext>
                </a:extLst>
              </a:tr>
              <a:tr h="278130">
                <a:tc>
                  <a:txBody>
                    <a:bodyPr/>
                    <a:lstStyle/>
                    <a:p>
                      <a:endParaRPr lang="en-US" sz="1000" dirty="0"/>
                    </a:p>
                  </a:txBody>
                  <a:tcPr marL="68580" marR="68580" marT="34290" marB="34290"/>
                </a:tc>
                <a:tc>
                  <a:txBody>
                    <a:bodyPr/>
                    <a:lstStyle/>
                    <a:p>
                      <a:endParaRPr lang="en-US" sz="1000" dirty="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3842771269"/>
                  </a:ext>
                </a:extLst>
              </a:tr>
              <a:tr h="278130">
                <a:tc>
                  <a:txBody>
                    <a:bodyPr/>
                    <a:lstStyle/>
                    <a:p>
                      <a:endParaRPr lang="en-US" sz="1000" dirty="0"/>
                    </a:p>
                  </a:txBody>
                  <a:tcPr marL="68580" marR="68580" marT="34290" marB="34290"/>
                </a:tc>
                <a:tc>
                  <a:txBody>
                    <a:bodyPr/>
                    <a:lstStyle/>
                    <a:p>
                      <a:endParaRPr lang="en-US" sz="1000" dirty="0"/>
                    </a:p>
                  </a:txBody>
                  <a:tcPr marL="68580" marR="68580" marT="34290" marB="34290"/>
                </a:tc>
                <a:tc>
                  <a:txBody>
                    <a:bodyPr/>
                    <a:lstStyle/>
                    <a:p>
                      <a:endParaRPr lang="en-US" sz="1000" dirty="0"/>
                    </a:p>
                  </a:txBody>
                  <a:tcPr marL="68580" marR="68580" marT="34290" marB="34290"/>
                </a:tc>
                <a:extLst>
                  <a:ext uri="{0D108BD9-81ED-4DB2-BD59-A6C34878D82A}">
                    <a16:rowId xmlns:a16="http://schemas.microsoft.com/office/drawing/2014/main" val="2345171533"/>
                  </a:ext>
                </a:extLst>
              </a:tr>
            </a:tbl>
          </a:graphicData>
        </a:graphic>
      </p:graphicFrame>
      <p:sp>
        <p:nvSpPr>
          <p:cNvPr id="46" name="TextBox 45"/>
          <p:cNvSpPr txBox="1"/>
          <p:nvPr/>
        </p:nvSpPr>
        <p:spPr>
          <a:xfrm>
            <a:off x="5594003" y="5451733"/>
            <a:ext cx="3739178" cy="387286"/>
          </a:xfrm>
          <a:prstGeom prst="rect">
            <a:avLst/>
          </a:prstGeom>
          <a:noFill/>
        </p:spPr>
        <p:txBody>
          <a:bodyPr wrap="square" rtlCol="0">
            <a:spAutoFit/>
          </a:bodyPr>
          <a:lstStyle/>
          <a:p>
            <a:pPr marL="388441" lvl="2" indent="-128588" defTabSz="342900" eaLnBrk="1" fontAlgn="auto" hangingPunct="1">
              <a:spcBef>
                <a:spcPts val="450"/>
              </a:spcBef>
              <a:spcAft>
                <a:spcPts val="0"/>
              </a:spcAft>
              <a:buFont typeface="Arial" panose="020B0604020202020204" pitchFamily="34" charset="0"/>
              <a:buChar char="•"/>
              <a:defRPr/>
            </a:pPr>
            <a:r>
              <a:rPr lang="en-US" sz="750" dirty="0">
                <a:solidFill>
                  <a:prstClr val="black"/>
                </a:solidFill>
                <a:latin typeface="Calibri" panose="020F0502020204030204" pitchFamily="34" charset="0"/>
                <a:cs typeface="Calibri" panose="020F0502020204030204" pitchFamily="34" charset="0"/>
              </a:rPr>
              <a:t>OPNAV Proposal with Slower 205 Class Procurement</a:t>
            </a:r>
          </a:p>
          <a:p>
            <a:pPr marL="388441" lvl="2" indent="-128588" defTabSz="342900" eaLnBrk="1" fontAlgn="auto" hangingPunct="1">
              <a:spcBef>
                <a:spcPts val="450"/>
              </a:spcBef>
              <a:spcAft>
                <a:spcPts val="0"/>
              </a:spcAft>
              <a:buFont typeface="Arial" panose="020B0604020202020204" pitchFamily="34" charset="0"/>
              <a:buChar char="•"/>
              <a:defRPr/>
            </a:pPr>
            <a:r>
              <a:rPr lang="en-US" sz="750" dirty="0">
                <a:solidFill>
                  <a:prstClr val="black"/>
                </a:solidFill>
                <a:latin typeface="Calibri" panose="020F0502020204030204" pitchFamily="34" charset="0"/>
                <a:cs typeface="Calibri" panose="020F0502020204030204" pitchFamily="34" charset="0"/>
              </a:rPr>
              <a:t>187 Class ESL 35 Years</a:t>
            </a:r>
          </a:p>
        </p:txBody>
      </p:sp>
    </p:spTree>
    <p:extLst>
      <p:ext uri="{BB962C8B-B14F-4D97-AF65-F5344CB8AC3E}">
        <p14:creationId xmlns:p14="http://schemas.microsoft.com/office/powerpoint/2010/main" val="584747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solidFill>
                  <a:srgbClr val="7030A0"/>
                </a:solidFill>
              </a:rPr>
              <a:t>CUI</a:t>
            </a:r>
          </a:p>
        </p:txBody>
      </p:sp>
      <p:sp>
        <p:nvSpPr>
          <p:cNvPr id="5" name="Title 4"/>
          <p:cNvSpPr>
            <a:spLocks noGrp="1"/>
          </p:cNvSpPr>
          <p:nvPr>
            <p:ph type="title"/>
          </p:nvPr>
        </p:nvSpPr>
        <p:spPr/>
        <p:txBody>
          <a:bodyPr/>
          <a:lstStyle/>
          <a:p>
            <a:r>
              <a:rPr lang="ja-JP" altLang="en-US" dirty="0"/>
              <a:t>その他の船舶の耐用年数延長計画</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650680974"/>
              </p:ext>
            </p:extLst>
          </p:nvPr>
        </p:nvGraphicFramePr>
        <p:xfrm>
          <a:off x="969817" y="1710972"/>
          <a:ext cx="6677891" cy="3248164"/>
        </p:xfrm>
        <a:graphic>
          <a:graphicData uri="http://schemas.openxmlformats.org/drawingml/2006/table">
            <a:tbl>
              <a:tblPr firstRow="1" bandRow="1">
                <a:tableStyleId>{5C22544A-7EE6-4342-B048-85BDC9FD1C3A}</a:tableStyleId>
              </a:tblPr>
              <a:tblGrid>
                <a:gridCol w="3139362">
                  <a:extLst>
                    <a:ext uri="{9D8B030D-6E8A-4147-A177-3AD203B41FA5}">
                      <a16:colId xmlns:a16="http://schemas.microsoft.com/office/drawing/2014/main" val="227958795"/>
                    </a:ext>
                  </a:extLst>
                </a:gridCol>
                <a:gridCol w="2404182">
                  <a:extLst>
                    <a:ext uri="{9D8B030D-6E8A-4147-A177-3AD203B41FA5}">
                      <a16:colId xmlns:a16="http://schemas.microsoft.com/office/drawing/2014/main" val="2102719667"/>
                    </a:ext>
                  </a:extLst>
                </a:gridCol>
                <a:gridCol w="1134347">
                  <a:extLst>
                    <a:ext uri="{9D8B030D-6E8A-4147-A177-3AD203B41FA5}">
                      <a16:colId xmlns:a16="http://schemas.microsoft.com/office/drawing/2014/main" val="2767674974"/>
                    </a:ext>
                  </a:extLst>
                </a:gridCol>
              </a:tblGrid>
              <a:tr h="858638">
                <a:tc>
                  <a:txBody>
                    <a:bodyPr/>
                    <a:lstStyle/>
                    <a:p>
                      <a:r>
                        <a:rPr lang="ja-JP" altLang="en-US" sz="2800" b="0" i="0" kern="1200" dirty="0">
                          <a:solidFill>
                            <a:schemeClr val="lt1"/>
                          </a:solidFill>
                          <a:effectLst/>
                          <a:latin typeface="+mn-lt"/>
                          <a:ea typeface="+mn-ea"/>
                          <a:cs typeface="+mn-cs"/>
                        </a:rPr>
                        <a:t>艦名</a:t>
                      </a:r>
                      <a:endParaRPr lang="en-US" sz="2400" dirty="0"/>
                    </a:p>
                  </a:txBody>
                  <a:tcPr marL="106971" marR="106971" marT="53486" marB="53486"/>
                </a:tc>
                <a:tc>
                  <a:txBody>
                    <a:bodyPr/>
                    <a:lstStyle/>
                    <a:p>
                      <a:pPr algn="ctr"/>
                      <a:r>
                        <a:rPr lang="ja-JP" altLang="en-US" sz="2400" b="0" i="0" kern="1200" dirty="0">
                          <a:solidFill>
                            <a:schemeClr val="lt1"/>
                          </a:solidFill>
                          <a:effectLst/>
                          <a:latin typeface="+mn-lt"/>
                          <a:ea typeface="+mn-ea"/>
                          <a:cs typeface="+mn-cs"/>
                        </a:rPr>
                        <a:t>退役年の変更</a:t>
                      </a:r>
                      <a:endParaRPr lang="en-US" sz="2400" dirty="0"/>
                    </a:p>
                  </a:txBody>
                  <a:tcPr marL="106971" marR="106971" marT="53486" marB="53486"/>
                </a:tc>
                <a:tc>
                  <a:txBody>
                    <a:bodyPr/>
                    <a:lstStyle/>
                    <a:p>
                      <a:r>
                        <a:rPr lang="ja-JP" altLang="en-US" sz="2800" b="0" i="0" kern="1200" dirty="0">
                          <a:solidFill>
                            <a:schemeClr val="lt1"/>
                          </a:solidFill>
                          <a:effectLst/>
                          <a:latin typeface="+mn-lt"/>
                          <a:ea typeface="+mn-ea"/>
                          <a:cs typeface="+mn-cs"/>
                        </a:rPr>
                        <a:t>現役年数</a:t>
                      </a:r>
                      <a:endParaRPr lang="en-US" sz="2400" dirty="0"/>
                    </a:p>
                  </a:txBody>
                  <a:tcPr marL="106971" marR="106971" marT="53486" marB="53486"/>
                </a:tc>
                <a:extLst>
                  <a:ext uri="{0D108BD9-81ED-4DB2-BD59-A6C34878D82A}">
                    <a16:rowId xmlns:a16="http://schemas.microsoft.com/office/drawing/2014/main" val="586870365"/>
                  </a:ext>
                </a:extLst>
              </a:tr>
              <a:tr h="378407">
                <a:tc>
                  <a:txBody>
                    <a:bodyPr/>
                    <a:lstStyle/>
                    <a:p>
                      <a:r>
                        <a:rPr lang="en-US" sz="1800" dirty="0"/>
                        <a:t>MT Whitney</a:t>
                      </a:r>
                    </a:p>
                  </a:txBody>
                  <a:tcPr marL="106971" marR="106971" marT="53486" marB="53486"/>
                </a:tc>
                <a:tc>
                  <a:txBody>
                    <a:bodyPr/>
                    <a:lstStyle/>
                    <a:p>
                      <a:r>
                        <a:rPr lang="en-US" sz="1800" dirty="0"/>
                        <a:t>FY26 to FY39</a:t>
                      </a:r>
                    </a:p>
                  </a:txBody>
                  <a:tcPr marL="106971" marR="106971" marT="53486" marB="53486"/>
                </a:tc>
                <a:tc>
                  <a:txBody>
                    <a:bodyPr/>
                    <a:lstStyle/>
                    <a:p>
                      <a:pPr algn="ctr"/>
                      <a:r>
                        <a:rPr lang="en-US" sz="1800" dirty="0"/>
                        <a:t>68</a:t>
                      </a:r>
                    </a:p>
                  </a:txBody>
                  <a:tcPr marL="106971" marR="106971" marT="53486" marB="53486"/>
                </a:tc>
                <a:extLst>
                  <a:ext uri="{0D108BD9-81ED-4DB2-BD59-A6C34878D82A}">
                    <a16:rowId xmlns:a16="http://schemas.microsoft.com/office/drawing/2014/main" val="1796391407"/>
                  </a:ext>
                </a:extLst>
              </a:tr>
              <a:tr h="373091">
                <a:tc>
                  <a:txBody>
                    <a:bodyPr/>
                    <a:lstStyle/>
                    <a:p>
                      <a:r>
                        <a:rPr lang="en-US" sz="1800" dirty="0"/>
                        <a:t>USNS Emory</a:t>
                      </a:r>
                      <a:r>
                        <a:rPr lang="en-US" sz="1800" baseline="0" dirty="0"/>
                        <a:t> S. </a:t>
                      </a:r>
                      <a:r>
                        <a:rPr lang="en-US" sz="1800" dirty="0"/>
                        <a:t> Land</a:t>
                      </a:r>
                    </a:p>
                  </a:txBody>
                  <a:tcPr marL="106971" marR="106971" marT="53486" marB="53486"/>
                </a:tc>
                <a:tc>
                  <a:txBody>
                    <a:bodyPr/>
                    <a:lstStyle/>
                    <a:p>
                      <a:r>
                        <a:rPr lang="en-US" sz="1800" dirty="0"/>
                        <a:t>FY31 to FY33</a:t>
                      </a:r>
                    </a:p>
                  </a:txBody>
                  <a:tcPr marL="106971" marR="106971" marT="53486" marB="53486"/>
                </a:tc>
                <a:tc>
                  <a:txBody>
                    <a:bodyPr/>
                    <a:lstStyle/>
                    <a:p>
                      <a:pPr algn="ctr"/>
                      <a:r>
                        <a:rPr lang="en-US" sz="1800" dirty="0"/>
                        <a:t>54</a:t>
                      </a:r>
                    </a:p>
                  </a:txBody>
                  <a:tcPr marL="106971" marR="106971" marT="53486" marB="53486"/>
                </a:tc>
                <a:extLst>
                  <a:ext uri="{0D108BD9-81ED-4DB2-BD59-A6C34878D82A}">
                    <a16:rowId xmlns:a16="http://schemas.microsoft.com/office/drawing/2014/main" val="3266887807"/>
                  </a:ext>
                </a:extLst>
              </a:tr>
              <a:tr h="378407">
                <a:tc>
                  <a:txBody>
                    <a:bodyPr/>
                    <a:lstStyle/>
                    <a:p>
                      <a:r>
                        <a:rPr lang="en-US" sz="1800" dirty="0"/>
                        <a:t>USNS Frank Cable</a:t>
                      </a:r>
                    </a:p>
                  </a:txBody>
                  <a:tcPr marL="106971" marR="106971" marT="53486" marB="53486"/>
                </a:tc>
                <a:tc>
                  <a:txBody>
                    <a:bodyPr/>
                    <a:lstStyle/>
                    <a:p>
                      <a:r>
                        <a:rPr lang="en-US" sz="1800" dirty="0"/>
                        <a:t>FY32 to FY34</a:t>
                      </a:r>
                    </a:p>
                  </a:txBody>
                  <a:tcPr marL="106971" marR="106971" marT="53486" marB="53486"/>
                </a:tc>
                <a:tc>
                  <a:txBody>
                    <a:bodyPr/>
                    <a:lstStyle/>
                    <a:p>
                      <a:pPr algn="ctr"/>
                      <a:r>
                        <a:rPr lang="en-US" sz="1800" dirty="0"/>
                        <a:t>55</a:t>
                      </a:r>
                    </a:p>
                  </a:txBody>
                  <a:tcPr marL="106971" marR="106971" marT="53486" marB="53486"/>
                </a:tc>
                <a:extLst>
                  <a:ext uri="{0D108BD9-81ED-4DB2-BD59-A6C34878D82A}">
                    <a16:rowId xmlns:a16="http://schemas.microsoft.com/office/drawing/2014/main" val="874418602"/>
                  </a:ext>
                </a:extLst>
              </a:tr>
              <a:tr h="378407">
                <a:tc>
                  <a:txBody>
                    <a:bodyPr/>
                    <a:lstStyle/>
                    <a:p>
                      <a:r>
                        <a:rPr lang="en-US" sz="1800" dirty="0"/>
                        <a:t>USNS CATAWBA</a:t>
                      </a:r>
                    </a:p>
                  </a:txBody>
                  <a:tcPr marL="106971" marR="106971" marT="53486" marB="53486"/>
                </a:tc>
                <a:tc>
                  <a:txBody>
                    <a:bodyPr/>
                    <a:lstStyle/>
                    <a:p>
                      <a:r>
                        <a:rPr lang="en-US" sz="1800" dirty="0"/>
                        <a:t>FY24 to FY25</a:t>
                      </a:r>
                    </a:p>
                  </a:txBody>
                  <a:tcPr marL="106971" marR="106971" marT="53486" marB="53486"/>
                </a:tc>
                <a:tc>
                  <a:txBody>
                    <a:bodyPr/>
                    <a:lstStyle/>
                    <a:p>
                      <a:pPr algn="ctr"/>
                      <a:r>
                        <a:rPr lang="en-US" sz="1800" dirty="0"/>
                        <a:t>45</a:t>
                      </a:r>
                    </a:p>
                  </a:txBody>
                  <a:tcPr marL="106971" marR="106971" marT="53486" marB="53486"/>
                </a:tc>
                <a:extLst>
                  <a:ext uri="{0D108BD9-81ED-4DB2-BD59-A6C34878D82A}">
                    <a16:rowId xmlns:a16="http://schemas.microsoft.com/office/drawing/2014/main" val="91364624"/>
                  </a:ext>
                </a:extLst>
              </a:tr>
              <a:tr h="378407">
                <a:tc>
                  <a:txBody>
                    <a:bodyPr/>
                    <a:lstStyle/>
                    <a:p>
                      <a:r>
                        <a:rPr lang="en-US" sz="1800" dirty="0"/>
                        <a:t>USNS GRASP</a:t>
                      </a:r>
                    </a:p>
                  </a:txBody>
                  <a:tcPr marL="106971" marR="106971" marT="53486" marB="5348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FY24 to FY26</a:t>
                      </a:r>
                    </a:p>
                  </a:txBody>
                  <a:tcPr marL="106971" marR="106971" marT="53486" marB="53486"/>
                </a:tc>
                <a:tc>
                  <a:txBody>
                    <a:bodyPr/>
                    <a:lstStyle/>
                    <a:p>
                      <a:pPr algn="ctr"/>
                      <a:r>
                        <a:rPr lang="en-US" sz="1800" dirty="0"/>
                        <a:t>41</a:t>
                      </a:r>
                    </a:p>
                  </a:txBody>
                  <a:tcPr marL="106971" marR="106971" marT="53486" marB="53486"/>
                </a:tc>
                <a:extLst>
                  <a:ext uri="{0D108BD9-81ED-4DB2-BD59-A6C34878D82A}">
                    <a16:rowId xmlns:a16="http://schemas.microsoft.com/office/drawing/2014/main" val="4093583342"/>
                  </a:ext>
                </a:extLst>
              </a:tr>
              <a:tr h="378407">
                <a:tc>
                  <a:txBody>
                    <a:bodyPr/>
                    <a:lstStyle/>
                    <a:p>
                      <a:r>
                        <a:rPr lang="en-US" sz="1800" dirty="0"/>
                        <a:t>USNS ZEUS</a:t>
                      </a:r>
                    </a:p>
                  </a:txBody>
                  <a:tcPr marL="106971" marR="106971" marT="53486" marB="53486"/>
                </a:tc>
                <a:tc>
                  <a:txBody>
                    <a:bodyPr/>
                    <a:lstStyle/>
                    <a:p>
                      <a:r>
                        <a:rPr lang="en-US" sz="1800" dirty="0"/>
                        <a:t>FY27 to FY31</a:t>
                      </a:r>
                    </a:p>
                  </a:txBody>
                  <a:tcPr marL="106971" marR="106971" marT="53486" marB="53486"/>
                </a:tc>
                <a:tc>
                  <a:txBody>
                    <a:bodyPr/>
                    <a:lstStyle/>
                    <a:p>
                      <a:pPr algn="ctr"/>
                      <a:r>
                        <a:rPr lang="en-US" sz="1800" dirty="0"/>
                        <a:t>47</a:t>
                      </a:r>
                    </a:p>
                  </a:txBody>
                  <a:tcPr marL="106971" marR="106971" marT="53486" marB="53486"/>
                </a:tc>
                <a:extLst>
                  <a:ext uri="{0D108BD9-81ED-4DB2-BD59-A6C34878D82A}">
                    <a16:rowId xmlns:a16="http://schemas.microsoft.com/office/drawing/2014/main" val="2225918236"/>
                  </a:ext>
                </a:extLst>
              </a:tr>
            </a:tbl>
          </a:graphicData>
        </a:graphic>
      </p:graphicFrame>
    </p:spTree>
    <p:extLst>
      <p:ext uri="{BB962C8B-B14F-4D97-AF65-F5344CB8AC3E}">
        <p14:creationId xmlns:p14="http://schemas.microsoft.com/office/powerpoint/2010/main" val="85603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T-AO </a:t>
            </a:r>
            <a:r>
              <a:rPr lang="en-US" err="1"/>
              <a:t>Fg</a:t>
            </a:r>
            <a:r>
              <a:rPr lang="en-US"/>
              <a:t> Model</a:t>
            </a:r>
          </a:p>
        </p:txBody>
      </p:sp>
      <p:pic>
        <p:nvPicPr>
          <p:cNvPr id="3" name="Picture 2"/>
          <p:cNvPicPr>
            <a:picLocks noChangeAspect="1"/>
          </p:cNvPicPr>
          <p:nvPr/>
        </p:nvPicPr>
        <p:blipFill>
          <a:blip r:embed="rId2"/>
          <a:stretch>
            <a:fillRect/>
          </a:stretch>
        </p:blipFill>
        <p:spPr>
          <a:xfrm>
            <a:off x="308643" y="1148148"/>
            <a:ext cx="8512650" cy="5205027"/>
          </a:xfrm>
          <a:prstGeom prst="rect">
            <a:avLst/>
          </a:prstGeom>
        </p:spPr>
      </p:pic>
    </p:spTree>
    <p:extLst>
      <p:ext uri="{BB962C8B-B14F-4D97-AF65-F5344CB8AC3E}">
        <p14:creationId xmlns:p14="http://schemas.microsoft.com/office/powerpoint/2010/main" val="189399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27262" y="1257300"/>
            <a:ext cx="8915845" cy="4828686"/>
          </a:xfrm>
          <a:prstGeom prst="rect">
            <a:avLst/>
          </a:prstGeom>
          <a:noFill/>
        </p:spPr>
        <p:txBody>
          <a:bodyPr/>
          <a:lstStyle/>
          <a:p>
            <a:pPr marL="171450" indent="-171450" eaLnBrk="0" hangingPunct="0">
              <a:lnSpc>
                <a:spcPct val="80000"/>
              </a:lnSpc>
              <a:spcBef>
                <a:spcPct val="25000"/>
              </a:spcBef>
              <a:spcAft>
                <a:spcPct val="25000"/>
              </a:spcAft>
              <a:buClr>
                <a:prstClr val="black"/>
              </a:buClr>
              <a:defRPr/>
            </a:pPr>
            <a:r>
              <a:rPr lang="en-US" sz="1600" b="1" i="1" kern="0" dirty="0">
                <a:solidFill>
                  <a:prstClr val="white"/>
                </a:solidFill>
              </a:rPr>
              <a:t>  </a:t>
            </a:r>
            <a:endParaRPr lang="en-US" sz="1600" b="1" i="1" kern="0" dirty="0">
              <a:solidFill>
                <a:prstClr val="black"/>
              </a:solidFill>
            </a:endParaRPr>
          </a:p>
          <a:p>
            <a:pPr marL="171450" indent="-171450">
              <a:lnSpc>
                <a:spcPct val="80000"/>
              </a:lnSpc>
              <a:spcBef>
                <a:spcPct val="25000"/>
              </a:spcBef>
              <a:spcAft>
                <a:spcPct val="25000"/>
              </a:spcAft>
              <a:buClr>
                <a:prstClr val="black"/>
              </a:buClr>
              <a:defRPr/>
            </a:pPr>
            <a:r>
              <a:rPr lang="ja-JP" altLang="en-US" sz="1600" b="1" kern="0" dirty="0">
                <a:solidFill>
                  <a:prstClr val="black"/>
                </a:solidFill>
              </a:rPr>
              <a:t>標準的な級給油艦の整備サイクルには以下が含まれます</a:t>
            </a:r>
            <a:r>
              <a:rPr lang="en-US" sz="1600" b="1" kern="0" dirty="0">
                <a:solidFill>
                  <a:prstClr val="black"/>
                </a:solidFill>
              </a:rPr>
              <a:t>:</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en-US" altLang="ja-JP" sz="1600" kern="0" dirty="0">
                <a:solidFill>
                  <a:prstClr val="black"/>
                </a:solidFill>
              </a:rPr>
              <a:t>2.5</a:t>
            </a:r>
            <a:r>
              <a:rPr lang="ja-JP" altLang="en-US" sz="1600" kern="0" dirty="0">
                <a:solidFill>
                  <a:prstClr val="black"/>
                </a:solidFill>
              </a:rPr>
              <a:t>年ごとの乾ドック</a:t>
            </a:r>
            <a:r>
              <a:rPr lang="en-US" sz="1600" kern="0" dirty="0">
                <a:solidFill>
                  <a:prstClr val="black"/>
                </a:solidFill>
              </a:rPr>
              <a:t>(60</a:t>
            </a:r>
            <a:r>
              <a:rPr lang="ja-JP" altLang="en-US" sz="1600" kern="0" dirty="0">
                <a:solidFill>
                  <a:prstClr val="black"/>
                </a:solidFill>
              </a:rPr>
              <a:t>日</a:t>
            </a:r>
            <a:r>
              <a:rPr lang="ja-JP" altLang="en-US" sz="1600" kern="0" dirty="0" err="1">
                <a:solidFill>
                  <a:prstClr val="black"/>
                </a:solidFill>
              </a:rPr>
              <a:t>ー</a:t>
            </a:r>
            <a:r>
              <a:rPr lang="en-US" sz="1600" kern="0" dirty="0">
                <a:solidFill>
                  <a:prstClr val="black"/>
                </a:solidFill>
              </a:rPr>
              <a:t>120 </a:t>
            </a:r>
            <a:r>
              <a:rPr lang="ja-JP" altLang="en-US" sz="1600" kern="0" dirty="0">
                <a:solidFill>
                  <a:prstClr val="black"/>
                </a:solidFill>
              </a:rPr>
              <a:t>日</a:t>
            </a:r>
            <a:r>
              <a:rPr lang="en-US" sz="1600" kern="0" dirty="0">
                <a:solidFill>
                  <a:prstClr val="black"/>
                </a:solidFill>
              </a:rPr>
              <a:t>)</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en-US" altLang="ja-JP" sz="1600" dirty="0"/>
              <a:t>18</a:t>
            </a:r>
            <a:r>
              <a:rPr lang="ja-JP" altLang="en-US" sz="1600" dirty="0"/>
              <a:t>ヶ月ごとの中間メンテナンス</a:t>
            </a:r>
            <a:r>
              <a:rPr lang="en-US" sz="1600" kern="0" dirty="0">
                <a:solidFill>
                  <a:prstClr val="black"/>
                </a:solidFill>
              </a:rPr>
              <a:t>(45</a:t>
            </a:r>
            <a:r>
              <a:rPr lang="ja-JP" altLang="en-US" sz="1600" kern="0" dirty="0">
                <a:solidFill>
                  <a:prstClr val="black"/>
                </a:solidFill>
              </a:rPr>
              <a:t>日</a:t>
            </a:r>
            <a:r>
              <a:rPr lang="ja-JP" altLang="en-US" sz="1600" kern="0" dirty="0" err="1">
                <a:solidFill>
                  <a:prstClr val="black"/>
                </a:solidFill>
              </a:rPr>
              <a:t>ー</a:t>
            </a:r>
            <a:r>
              <a:rPr lang="en-US" sz="1600" kern="0" dirty="0">
                <a:solidFill>
                  <a:prstClr val="black"/>
                </a:solidFill>
              </a:rPr>
              <a:t>60 </a:t>
            </a:r>
            <a:r>
              <a:rPr lang="ja-JP" altLang="en-US" sz="1600" kern="0" dirty="0">
                <a:solidFill>
                  <a:prstClr val="black"/>
                </a:solidFill>
              </a:rPr>
              <a:t>日</a:t>
            </a:r>
            <a:r>
              <a:rPr lang="en-US" sz="1600" kern="0" dirty="0">
                <a:solidFill>
                  <a:prstClr val="black"/>
                </a:solidFill>
              </a:rPr>
              <a:t>)</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ja-JP" altLang="en-US" sz="1600" dirty="0"/>
              <a:t>四半期ごとの航海修理期間</a:t>
            </a:r>
            <a:r>
              <a:rPr lang="en-US" sz="1600" kern="0" dirty="0">
                <a:solidFill>
                  <a:prstClr val="black"/>
                </a:solidFill>
              </a:rPr>
              <a:t>(</a:t>
            </a:r>
            <a:r>
              <a:rPr lang="en-US" altLang="ja-JP" sz="1600" dirty="0"/>
              <a:t>2</a:t>
            </a:r>
            <a:r>
              <a:rPr lang="ja-JP" altLang="en-US" sz="1600" dirty="0"/>
              <a:t>週間桟橋側</a:t>
            </a:r>
            <a:r>
              <a:rPr lang="en-US" sz="1600" kern="0" dirty="0">
                <a:solidFill>
                  <a:prstClr val="black"/>
                </a:solidFill>
              </a:rPr>
              <a:t>)</a:t>
            </a:r>
          </a:p>
          <a:p>
            <a:pPr marL="171450" indent="-171450" eaLnBrk="0" hangingPunct="0">
              <a:lnSpc>
                <a:spcPct val="80000"/>
              </a:lnSpc>
              <a:spcBef>
                <a:spcPct val="25000"/>
              </a:spcBef>
              <a:spcAft>
                <a:spcPct val="25000"/>
              </a:spcAft>
              <a:buClr>
                <a:prstClr val="black"/>
              </a:buClr>
              <a:defRPr/>
            </a:pPr>
            <a:endParaRPr lang="en-US" sz="1600" b="1" u="sng" kern="0" dirty="0">
              <a:solidFill>
                <a:prstClr val="black"/>
              </a:solidFill>
            </a:endParaRPr>
          </a:p>
          <a:p>
            <a:pPr marL="171450" indent="-171450">
              <a:lnSpc>
                <a:spcPct val="80000"/>
              </a:lnSpc>
              <a:spcBef>
                <a:spcPct val="25000"/>
              </a:spcBef>
              <a:spcAft>
                <a:spcPct val="25000"/>
              </a:spcAft>
              <a:buClr>
                <a:prstClr val="black"/>
              </a:buClr>
              <a:defRPr/>
            </a:pPr>
            <a:r>
              <a:rPr lang="ja-JP" altLang="en-US" sz="1600" b="1" kern="0" dirty="0">
                <a:solidFill>
                  <a:prstClr val="black"/>
                </a:solidFill>
              </a:rPr>
              <a:t>定期的な点検・調査</a:t>
            </a:r>
            <a:r>
              <a:rPr lang="en-US" sz="1600" b="1" kern="0" dirty="0">
                <a:solidFill>
                  <a:prstClr val="black"/>
                </a:solidFill>
              </a:rPr>
              <a:t>:</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ja-JP" altLang="en-US" sz="1600" dirty="0"/>
              <a:t>継続的な</a:t>
            </a:r>
            <a:r>
              <a:rPr lang="en-US" altLang="ja-JP" sz="1600" dirty="0"/>
              <a:t>ABS</a:t>
            </a:r>
            <a:r>
              <a:rPr lang="ja-JP" altLang="en-US" sz="1600" dirty="0"/>
              <a:t>調査</a:t>
            </a:r>
            <a:r>
              <a:rPr lang="en-US" sz="1600" kern="0" dirty="0">
                <a:solidFill>
                  <a:prstClr val="black"/>
                </a:solidFill>
              </a:rPr>
              <a:t>(</a:t>
            </a:r>
            <a:r>
              <a:rPr lang="en-US" altLang="ja-JP" sz="1600" dirty="0"/>
              <a:t>5</a:t>
            </a:r>
            <a:r>
              <a:rPr lang="ja-JP" altLang="en-US" sz="1600" dirty="0"/>
              <a:t>年周期</a:t>
            </a:r>
            <a:r>
              <a:rPr lang="en-US" sz="1600" kern="0" dirty="0">
                <a:solidFill>
                  <a:prstClr val="black"/>
                </a:solidFill>
              </a:rPr>
              <a:t>)</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ja-JP" altLang="en-US" sz="1600" dirty="0"/>
              <a:t>米国沿岸警備隊の年次検査</a:t>
            </a:r>
            <a:endParaRPr lang="en-US" altLang="ja-JP" sz="1600" dirty="0"/>
          </a:p>
          <a:p>
            <a:pPr marL="214313" indent="-214313">
              <a:lnSpc>
                <a:spcPct val="80000"/>
              </a:lnSpc>
              <a:spcBef>
                <a:spcPct val="25000"/>
              </a:spcBef>
              <a:spcAft>
                <a:spcPct val="25000"/>
              </a:spcAft>
              <a:buClr>
                <a:prstClr val="black"/>
              </a:buClr>
              <a:buFont typeface="Arial" panose="020B0604020202020204" pitchFamily="34" charset="0"/>
              <a:buChar char="•"/>
              <a:defRPr/>
            </a:pPr>
            <a:r>
              <a:rPr lang="ja-JP" altLang="en-US" sz="1600" dirty="0"/>
              <a:t>船舶材質の評価と準備試験 </a:t>
            </a:r>
            <a:r>
              <a:rPr lang="en-US" sz="1600" dirty="0">
                <a:solidFill>
                  <a:prstClr val="black"/>
                </a:solidFill>
              </a:rPr>
              <a:t>(</a:t>
            </a:r>
            <a:r>
              <a:rPr lang="en-US" altLang="ja-JP" sz="1600" dirty="0"/>
              <a:t>MSC</a:t>
            </a:r>
            <a:r>
              <a:rPr lang="ja-JP" altLang="en-US" sz="1600" dirty="0"/>
              <a:t>の技師が</a:t>
            </a:r>
            <a:r>
              <a:rPr lang="en-US" altLang="ja-JP" sz="1600" dirty="0"/>
              <a:t>5</a:t>
            </a:r>
            <a:r>
              <a:rPr lang="ja-JP" altLang="en-US" sz="1600" dirty="0"/>
              <a:t>年ごとに実施</a:t>
            </a:r>
            <a:r>
              <a:rPr lang="en-US" sz="1600" kern="0" dirty="0">
                <a:solidFill>
                  <a:prstClr val="black"/>
                </a:solidFill>
              </a:rPr>
              <a:t>)</a:t>
            </a:r>
          </a:p>
          <a:p>
            <a:pPr marL="214313" indent="-214313">
              <a:lnSpc>
                <a:spcPct val="80000"/>
              </a:lnSpc>
              <a:spcBef>
                <a:spcPct val="25000"/>
              </a:spcBef>
              <a:spcAft>
                <a:spcPct val="25000"/>
              </a:spcAft>
              <a:buClr>
                <a:prstClr val="black"/>
              </a:buClr>
              <a:buFont typeface="Arial" panose="020B0604020202020204" pitchFamily="34" charset="0"/>
              <a:buChar char="•"/>
              <a:defRPr/>
            </a:pPr>
            <a:r>
              <a:rPr lang="ja-JP" altLang="en-US" sz="1600" dirty="0"/>
              <a:t>年次安全管理・環境監査</a:t>
            </a:r>
            <a:endParaRPr lang="en-US" sz="1600" kern="0" dirty="0">
              <a:solidFill>
                <a:prstClr val="black"/>
              </a:solidFill>
            </a:endParaRPr>
          </a:p>
          <a:p>
            <a:pPr marL="171450" indent="-171450">
              <a:lnSpc>
                <a:spcPct val="80000"/>
              </a:lnSpc>
              <a:spcBef>
                <a:spcPct val="25000"/>
              </a:spcBef>
              <a:spcAft>
                <a:spcPct val="25000"/>
              </a:spcAft>
              <a:buClr>
                <a:prstClr val="black"/>
              </a:buClr>
              <a:defRPr/>
            </a:pPr>
            <a:r>
              <a:rPr lang="ja-JP" altLang="en-US" sz="1600" b="1" kern="0" dirty="0">
                <a:solidFill>
                  <a:prstClr val="black"/>
                </a:solidFill>
              </a:rPr>
              <a:t>桟橋側での継続的なメンテナンス</a:t>
            </a:r>
            <a:endParaRPr lang="en-US" sz="600" kern="0" dirty="0">
              <a:solidFill>
                <a:prstClr val="black"/>
              </a:solidFill>
              <a:latin typeface="Arial" panose="020B0604020202020204" pitchFamily="34" charset="0"/>
              <a:cs typeface="Arial" panose="020B0604020202020204" pitchFamily="34" charset="0"/>
            </a:endParaRPr>
          </a:p>
          <a:p>
            <a:pPr marL="171450" indent="-171450">
              <a:lnSpc>
                <a:spcPct val="80000"/>
              </a:lnSpc>
              <a:spcBef>
                <a:spcPct val="25000"/>
              </a:spcBef>
              <a:spcAft>
                <a:spcPct val="25000"/>
              </a:spcAft>
              <a:buClr>
                <a:prstClr val="black"/>
              </a:buClr>
              <a:defRPr/>
            </a:pPr>
            <a:r>
              <a:rPr lang="ja-JP" altLang="en-US" sz="1200" dirty="0"/>
              <a:t>注：高速船は年</a:t>
            </a:r>
            <a:r>
              <a:rPr lang="en-US" altLang="ja-JP" sz="1200" dirty="0"/>
              <a:t>1</a:t>
            </a:r>
            <a:r>
              <a:rPr lang="ja-JP" altLang="en-US" sz="1200" dirty="0"/>
              <a:t>回の乾ドックが必要である。</a:t>
            </a:r>
            <a:endParaRPr lang="en-US" kern="0" dirty="0">
              <a:solidFill>
                <a:prstClr val="black"/>
              </a:solidFill>
            </a:endParaRPr>
          </a:p>
        </p:txBody>
      </p:sp>
      <p:sp>
        <p:nvSpPr>
          <p:cNvPr id="5" name="Trapezoid 4"/>
          <p:cNvSpPr/>
          <p:nvPr/>
        </p:nvSpPr>
        <p:spPr>
          <a:xfrm>
            <a:off x="3771900" y="5829301"/>
            <a:ext cx="1600200" cy="203600"/>
          </a:xfrm>
          <a:prstGeom prst="trapezoid">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a:solidFill>
                  <a:srgbClr val="00B050"/>
                </a:solidFill>
              </a:rPr>
              <a:t>UNCLASSIFIED</a:t>
            </a:r>
          </a:p>
        </p:txBody>
      </p:sp>
      <p:sp>
        <p:nvSpPr>
          <p:cNvPr id="6" name="Slide Number Placeholder 29"/>
          <p:cNvSpPr txBox="1">
            <a:spLocks/>
          </p:cNvSpPr>
          <p:nvPr/>
        </p:nvSpPr>
        <p:spPr>
          <a:xfrm>
            <a:off x="7715250" y="5850109"/>
            <a:ext cx="285750" cy="150641"/>
          </a:xfrm>
          <a:prstGeom prst="rect">
            <a:avLst/>
          </a:prstGeom>
        </p:spPr>
        <p:txBody>
          <a:bodyPr vert="horz" lIns="68580" tIns="34290" rIns="68580" bIns="3429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900" dirty="0">
              <a:solidFill>
                <a:schemeClr val="tx1"/>
              </a:solidFill>
              <a:cs typeface="Arial"/>
            </a:endParaRPr>
          </a:p>
        </p:txBody>
      </p:sp>
      <p:sp>
        <p:nvSpPr>
          <p:cNvPr id="2" name="Rectangle 1"/>
          <p:cNvSpPr/>
          <p:nvPr/>
        </p:nvSpPr>
        <p:spPr>
          <a:xfrm>
            <a:off x="1543050" y="152400"/>
            <a:ext cx="6172200" cy="707886"/>
          </a:xfrm>
          <a:prstGeom prst="rect">
            <a:avLst/>
          </a:prstGeom>
        </p:spPr>
        <p:txBody>
          <a:bodyPr wrap="square">
            <a:spAutoFit/>
          </a:bodyPr>
          <a:lstStyle/>
          <a:p>
            <a:pPr algn="ctr"/>
            <a:r>
              <a:rPr lang="ja-JP" altLang="en-US" sz="2400" b="1" kern="0" dirty="0">
                <a:solidFill>
                  <a:prstClr val="black"/>
                </a:solidFill>
              </a:rPr>
              <a:t>メンテナンス計画</a:t>
            </a:r>
            <a:endParaRPr lang="en-US" altLang="ja-JP" sz="2400" b="1" kern="0" dirty="0">
              <a:solidFill>
                <a:prstClr val="black"/>
              </a:solidFill>
            </a:endParaRPr>
          </a:p>
          <a:p>
            <a:pPr algn="ctr"/>
            <a:r>
              <a:rPr lang="en-US" sz="1500" b="1" kern="0" dirty="0">
                <a:solidFill>
                  <a:prstClr val="black"/>
                </a:solidFill>
                <a:latin typeface="Arial" panose="020B0604020202020204" pitchFamily="34" charset="0"/>
                <a:cs typeface="Arial" panose="020B0604020202020204" pitchFamily="34" charset="0"/>
              </a:rPr>
              <a:t>(</a:t>
            </a:r>
            <a:r>
              <a:rPr lang="zh-TW" altLang="en-US" sz="1600" dirty="0"/>
              <a:t>政府所有／政府運用</a:t>
            </a:r>
            <a:r>
              <a:rPr lang="en-US" sz="1500" b="1" kern="0" dirty="0">
                <a:solidFill>
                  <a:prstClr val="black"/>
                </a:solidFill>
                <a:latin typeface="Arial" panose="020B0604020202020204" pitchFamily="34" charset="0"/>
                <a:cs typeface="Arial" panose="020B0604020202020204" pitchFamily="34" charset="0"/>
              </a:rPr>
              <a:t>)</a:t>
            </a:r>
            <a:endParaRPr lang="en-US" sz="1500" dirty="0"/>
          </a:p>
        </p:txBody>
      </p:sp>
    </p:spTree>
    <p:extLst>
      <p:ext uri="{BB962C8B-B14F-4D97-AF65-F5344CB8AC3E}">
        <p14:creationId xmlns:p14="http://schemas.microsoft.com/office/powerpoint/2010/main" val="421103808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74210B7-6430-92BA-EFB0-2EF6E4A37184}"/>
              </a:ext>
            </a:extLst>
          </p:cNvPr>
          <p:cNvSpPr>
            <a:spLocks noGrp="1"/>
          </p:cNvSpPr>
          <p:nvPr>
            <p:ph sz="quarter" idx="13"/>
          </p:nvPr>
        </p:nvSpPr>
        <p:spPr/>
        <p:txBody>
          <a:bodyPr/>
          <a:lstStyle/>
          <a:p>
            <a:r>
              <a:rPr lang="ja-JP" altLang="en-US" b="0" dirty="0"/>
              <a:t>問題を早期に発見する</a:t>
            </a:r>
            <a:r>
              <a:rPr lang="en-US" sz="1600" b="0" dirty="0">
                <a:solidFill>
                  <a:schemeClr val="accent5">
                    <a:lumMod val="50000"/>
                  </a:schemeClr>
                </a:solidFill>
                <a:latin typeface="Arial"/>
                <a:cs typeface="Arial"/>
              </a:rPr>
              <a:t>  </a:t>
            </a:r>
            <a:endParaRPr lang="en-US" sz="1600" b="0" dirty="0">
              <a:solidFill>
                <a:schemeClr val="accent5">
                  <a:lumMod val="50000"/>
                </a:schemeClr>
              </a:solidFill>
            </a:endParaRPr>
          </a:p>
          <a:p>
            <a:pPr lvl="1"/>
            <a:r>
              <a:rPr lang="ja-JP" altLang="en-US" b="0" dirty="0"/>
              <a:t>政府の資材状況調査を実施 </a:t>
            </a:r>
            <a:r>
              <a:rPr lang="en-US" b="0" dirty="0">
                <a:solidFill>
                  <a:schemeClr val="accent5">
                    <a:lumMod val="50000"/>
                  </a:schemeClr>
                </a:solidFill>
                <a:latin typeface="Arial"/>
                <a:cs typeface="Arial"/>
              </a:rPr>
              <a:t>SMART, PEVI, VSA, </a:t>
            </a:r>
            <a:r>
              <a:rPr lang="ja-JP" altLang="en-US" b="0" dirty="0"/>
              <a:t>腐食と載貨喫水線評価</a:t>
            </a:r>
            <a:r>
              <a:rPr lang="en-US" b="0" dirty="0">
                <a:solidFill>
                  <a:schemeClr val="accent5">
                    <a:lumMod val="50000"/>
                  </a:schemeClr>
                </a:solidFill>
                <a:latin typeface="Arial"/>
                <a:cs typeface="Arial"/>
              </a:rPr>
              <a:t>, </a:t>
            </a:r>
            <a:r>
              <a:rPr lang="zh-TW" altLang="en-US" b="0" dirty="0">
                <a:latin typeface="Yu Gothic" panose="020B0400000000000000" pitchFamily="34" charset="-128"/>
                <a:ea typeface="Yu Gothic" panose="020B0400000000000000" pitchFamily="34" charset="-128"/>
              </a:rPr>
              <a:t>資材準備検査</a:t>
            </a:r>
            <a:endParaRPr lang="en-US" b="0" dirty="0">
              <a:solidFill>
                <a:schemeClr val="accent5">
                  <a:lumMod val="50000"/>
                </a:schemeClr>
              </a:solidFill>
              <a:latin typeface="Yu Gothic" panose="020B0400000000000000" pitchFamily="34" charset="-128"/>
              <a:ea typeface="Yu Gothic" panose="020B0400000000000000" pitchFamily="34" charset="-128"/>
              <a:cs typeface="Arial"/>
            </a:endParaRPr>
          </a:p>
          <a:p>
            <a:pPr lvl="2"/>
            <a:r>
              <a:rPr lang="en-US" sz="1600" b="0" dirty="0">
                <a:solidFill>
                  <a:schemeClr val="accent5">
                    <a:lumMod val="50000"/>
                  </a:schemeClr>
                </a:solidFill>
                <a:latin typeface="Arial"/>
                <a:cs typeface="Arial"/>
              </a:rPr>
              <a:t>SMART/VSA – </a:t>
            </a:r>
            <a:r>
              <a:rPr lang="ja-JP" altLang="en-US" b="0" dirty="0"/>
              <a:t>機械およびシステムの点検・評価</a:t>
            </a:r>
            <a:endParaRPr lang="en-US" sz="1600" b="0" dirty="0">
              <a:solidFill>
                <a:schemeClr val="accent5">
                  <a:lumMod val="50000"/>
                </a:schemeClr>
              </a:solidFill>
              <a:latin typeface="Arial"/>
              <a:cs typeface="Arial"/>
            </a:endParaRPr>
          </a:p>
          <a:p>
            <a:pPr lvl="2"/>
            <a:r>
              <a:rPr lang="en-US" sz="1600" b="0" dirty="0">
                <a:solidFill>
                  <a:schemeClr val="accent5">
                    <a:lumMod val="50000"/>
                  </a:schemeClr>
                </a:solidFill>
                <a:latin typeface="Arial"/>
                <a:cs typeface="Arial"/>
              </a:rPr>
              <a:t>PEVI – </a:t>
            </a:r>
            <a:r>
              <a:rPr lang="ja-JP" altLang="en-US" b="0" dirty="0"/>
              <a:t>港湾技師長による、船体、構造物、塗装の状態、船内および補助室を評価するための静的検査</a:t>
            </a:r>
            <a:endParaRPr lang="en-US" sz="1600" b="0" dirty="0">
              <a:solidFill>
                <a:schemeClr val="accent5">
                  <a:lumMod val="50000"/>
                </a:schemeClr>
              </a:solidFill>
            </a:endParaRPr>
          </a:p>
          <a:p>
            <a:pPr lvl="1"/>
            <a:r>
              <a:rPr lang="ja-JP" altLang="en-US" b="0" dirty="0"/>
              <a:t>第三者監視 </a:t>
            </a:r>
            <a:r>
              <a:rPr lang="en-US" altLang="ja-JP" b="0" dirty="0"/>
              <a:t>ABS</a:t>
            </a:r>
            <a:r>
              <a:rPr lang="ja-JP" altLang="en-US" b="0" dirty="0"/>
              <a:t>年次報告書および米国沿岸警備隊の</a:t>
            </a:r>
            <a:r>
              <a:rPr lang="en-US" altLang="ja-JP" b="0" dirty="0"/>
              <a:t>COI</a:t>
            </a:r>
            <a:endParaRPr lang="en-US" b="0" dirty="0">
              <a:solidFill>
                <a:schemeClr val="accent5">
                  <a:lumMod val="50000"/>
                </a:schemeClr>
              </a:solidFill>
            </a:endParaRPr>
          </a:p>
          <a:p>
            <a:r>
              <a:rPr lang="ja-JP" altLang="en-US" b="0" dirty="0"/>
              <a:t>事前に計画開発</a:t>
            </a:r>
            <a:endParaRPr lang="en-US" sz="1600" b="0" dirty="0">
              <a:solidFill>
                <a:srgbClr val="002060"/>
              </a:solidFill>
              <a:latin typeface="Arial"/>
              <a:cs typeface="Arial"/>
            </a:endParaRPr>
          </a:p>
          <a:p>
            <a:pPr lvl="1"/>
            <a:r>
              <a:rPr lang="en-US" altLang="ja-JP" b="0" dirty="0"/>
              <a:t>MSC</a:t>
            </a:r>
            <a:r>
              <a:rPr lang="ja-JP" altLang="en-US" b="0" dirty="0"/>
              <a:t>の目標は、すべての大規模修繕期間について、今後</a:t>
            </a:r>
            <a:r>
              <a:rPr lang="en-US" altLang="ja-JP" b="0" dirty="0"/>
              <a:t>3</a:t>
            </a:r>
            <a:r>
              <a:rPr lang="ja-JP" altLang="en-US" b="0" dirty="0"/>
              <a:t>～</a:t>
            </a:r>
            <a:r>
              <a:rPr lang="en-US" altLang="ja-JP" b="0" dirty="0"/>
              <a:t>5</a:t>
            </a:r>
            <a:r>
              <a:rPr lang="ja-JP" altLang="en-US" b="0" dirty="0"/>
              <a:t>年間の作業計画と資材発注依頼書を作成することである。</a:t>
            </a:r>
            <a:endParaRPr lang="en-US" b="0" dirty="0">
              <a:latin typeface="Arial"/>
              <a:cs typeface="Arial"/>
            </a:endParaRPr>
          </a:p>
          <a:p>
            <a:pPr lvl="1"/>
            <a:r>
              <a:rPr lang="ja-JP" altLang="en-US" b="0" dirty="0"/>
              <a:t>作業計画には、標準作業項目、船級標準作業項目が含まれる。</a:t>
            </a:r>
            <a:endParaRPr lang="en-US" b="0" dirty="0">
              <a:latin typeface="Arial"/>
              <a:cs typeface="Arial"/>
            </a:endParaRPr>
          </a:p>
          <a:p>
            <a:pPr lvl="2"/>
            <a:r>
              <a:rPr lang="en-US" sz="1600" b="0" dirty="0">
                <a:solidFill>
                  <a:srgbClr val="002060"/>
                </a:solidFill>
                <a:latin typeface="Arial"/>
                <a:cs typeface="Arial"/>
              </a:rPr>
              <a:t>SWI/CCSI/CSI</a:t>
            </a:r>
            <a:r>
              <a:rPr lang="ja-JP" altLang="en-US" b="0" dirty="0"/>
              <a:t>が作業計画の</a:t>
            </a:r>
            <a:r>
              <a:rPr lang="en-US" altLang="ja-JP" b="0" dirty="0"/>
              <a:t>80</a:t>
            </a:r>
            <a:r>
              <a:rPr lang="ja-JP" altLang="en-US" b="0" dirty="0"/>
              <a:t>％を占める</a:t>
            </a:r>
            <a:r>
              <a:rPr lang="en-US" altLang="ja-JP" sz="1600" b="0" dirty="0">
                <a:solidFill>
                  <a:srgbClr val="002060"/>
                </a:solidFill>
                <a:latin typeface="Arial"/>
                <a:cs typeface="Arial"/>
              </a:rPr>
              <a:t>.</a:t>
            </a:r>
            <a:endParaRPr lang="en-US" sz="1600" b="0" dirty="0">
              <a:latin typeface="Arial"/>
              <a:cs typeface="Arial"/>
            </a:endParaRPr>
          </a:p>
          <a:p>
            <a:pPr lvl="2"/>
            <a:r>
              <a:rPr lang="ja-JP" altLang="en-US" b="0" dirty="0"/>
              <a:t>修理項目は作業計画の</a:t>
            </a:r>
            <a:r>
              <a:rPr lang="en-US" altLang="ja-JP" b="0" dirty="0"/>
              <a:t>15</a:t>
            </a:r>
            <a:r>
              <a:rPr lang="ja-JP" altLang="en-US" b="0" dirty="0"/>
              <a:t>％を占め、これらは船舶の戦力および資材評価によって識別される項目である。</a:t>
            </a:r>
            <a:r>
              <a:rPr lang="en-US" sz="1600" b="0" dirty="0">
                <a:solidFill>
                  <a:srgbClr val="002060"/>
                </a:solidFill>
                <a:latin typeface="Arial"/>
                <a:cs typeface="Arial"/>
              </a:rPr>
              <a:t>  </a:t>
            </a:r>
            <a:r>
              <a:rPr lang="en-US" altLang="ja-JP" b="0" dirty="0"/>
              <a:t>MSC</a:t>
            </a:r>
            <a:r>
              <a:rPr lang="ja-JP" altLang="en-US" b="0" dirty="0"/>
              <a:t>は、入札が容易で、全フリートで同様の修理ができるよう、修理項目の型を作成中である。</a:t>
            </a:r>
            <a:endParaRPr lang="en-US" sz="1600" b="0" dirty="0">
              <a:solidFill>
                <a:srgbClr val="002060"/>
              </a:solidFill>
              <a:latin typeface="Arial"/>
              <a:cs typeface="Arial"/>
            </a:endParaRPr>
          </a:p>
          <a:p>
            <a:pPr lvl="2"/>
            <a:r>
              <a:rPr lang="ja-JP" altLang="en-US" b="0" dirty="0"/>
              <a:t>艦隊の近代化が残りの</a:t>
            </a:r>
            <a:r>
              <a:rPr lang="en-US" altLang="ja-JP" b="0" dirty="0"/>
              <a:t>5</a:t>
            </a:r>
            <a:r>
              <a:rPr lang="ja-JP" altLang="en-US" b="0" dirty="0"/>
              <a:t>％を占める。</a:t>
            </a:r>
            <a:endParaRPr lang="en-US" sz="1600" b="0" dirty="0">
              <a:solidFill>
                <a:srgbClr val="002060"/>
              </a:solidFill>
              <a:latin typeface="Arial"/>
              <a:cs typeface="Arial"/>
            </a:endParaRPr>
          </a:p>
          <a:p>
            <a:pPr lvl="2"/>
            <a:r>
              <a:rPr lang="ja-JP" altLang="en-US" b="0" dirty="0"/>
              <a:t>船級標準作業項目と修理項目例は、修理期間後に評価され、教訓を作業項目に追加し、</a:t>
            </a:r>
            <a:r>
              <a:rPr lang="en-US" altLang="ja-JP" b="0" dirty="0"/>
              <a:t>SAMM </a:t>
            </a:r>
            <a:r>
              <a:rPr lang="ja-JP" altLang="en-US" b="0" dirty="0"/>
              <a:t>ライブラリに更新されます。</a:t>
            </a:r>
            <a:endParaRPr lang="en-US" dirty="0">
              <a:latin typeface="Arial"/>
              <a:cs typeface="Arial"/>
            </a:endParaRPr>
          </a:p>
          <a:p>
            <a:endParaRPr lang="en-US" dirty="0">
              <a:latin typeface="Arial"/>
              <a:cs typeface="Arial"/>
            </a:endParaRPr>
          </a:p>
        </p:txBody>
      </p:sp>
      <p:sp>
        <p:nvSpPr>
          <p:cNvPr id="4" name="Title 3">
            <a:extLst>
              <a:ext uri="{FF2B5EF4-FFF2-40B4-BE49-F238E27FC236}">
                <a16:creationId xmlns:a16="http://schemas.microsoft.com/office/drawing/2014/main" id="{0FA1AEEE-3D6B-ECC2-FC4A-6EF663618B96}"/>
              </a:ext>
            </a:extLst>
          </p:cNvPr>
          <p:cNvSpPr>
            <a:spLocks noGrp="1"/>
          </p:cNvSpPr>
          <p:nvPr>
            <p:ph type="title"/>
          </p:nvPr>
        </p:nvSpPr>
        <p:spPr>
          <a:xfrm>
            <a:off x="-32084" y="40105"/>
            <a:ext cx="9129713" cy="989013"/>
          </a:xfrm>
        </p:spPr>
        <p:txBody>
          <a:bodyPr/>
          <a:lstStyle/>
          <a:p>
            <a:r>
              <a:rPr lang="ja-JP" altLang="en-US" dirty="0">
                <a:solidFill>
                  <a:srgbClr val="002060"/>
                </a:solidFill>
                <a:latin typeface="Arial"/>
                <a:cs typeface="Arial"/>
              </a:rPr>
              <a:t>メンテナンス計画</a:t>
            </a:r>
            <a:endParaRPr lang="en-US" dirty="0">
              <a:solidFill>
                <a:srgbClr val="002060"/>
              </a:solidFill>
            </a:endParaRPr>
          </a:p>
        </p:txBody>
      </p:sp>
      <p:sp>
        <p:nvSpPr>
          <p:cNvPr id="6" name="Content Placeholder 5">
            <a:extLst>
              <a:ext uri="{FF2B5EF4-FFF2-40B4-BE49-F238E27FC236}">
                <a16:creationId xmlns:a16="http://schemas.microsoft.com/office/drawing/2014/main" id="{9EBA1112-C7E6-62E0-C2EB-3BC9F65D6657}"/>
              </a:ext>
            </a:extLst>
          </p:cNvPr>
          <p:cNvSpPr>
            <a:spLocks noGrp="1"/>
          </p:cNvSpPr>
          <p:nvPr>
            <p:ph sz="quarter" idx="12"/>
          </p:nvPr>
        </p:nvSpPr>
        <p:spPr/>
        <p:txBody>
          <a:bodyPr/>
          <a:lstStyle/>
          <a:p>
            <a:endParaRPr lang="en-US"/>
          </a:p>
        </p:txBody>
      </p:sp>
      <p:sp>
        <p:nvSpPr>
          <p:cNvPr id="13" name="Content Placeholder 12">
            <a:extLst>
              <a:ext uri="{FF2B5EF4-FFF2-40B4-BE49-F238E27FC236}">
                <a16:creationId xmlns:a16="http://schemas.microsoft.com/office/drawing/2014/main" id="{47BF4946-59D2-9CC9-4168-DDEB4660B464}"/>
              </a:ext>
            </a:extLst>
          </p:cNvPr>
          <p:cNvSpPr>
            <a:spLocks noGrp="1"/>
          </p:cNvSpPr>
          <p:nvPr>
            <p:ph sz="quarter" idx="10"/>
          </p:nvPr>
        </p:nvSpPr>
        <p:spPr/>
        <p:txBody>
          <a:bodyPr/>
          <a:lstStyle/>
          <a:p>
            <a:endParaRPr lang="en-US"/>
          </a:p>
        </p:txBody>
      </p:sp>
      <p:sp>
        <p:nvSpPr>
          <p:cNvPr id="3" name="Content Placeholder 2"/>
          <p:cNvSpPr>
            <a:spLocks noGrp="1"/>
          </p:cNvSpPr>
          <p:nvPr>
            <p:ph sz="quarter" idx="11"/>
          </p:nvPr>
        </p:nvSpPr>
        <p:spPr/>
        <p:txBody>
          <a:bodyPr/>
          <a:lstStyle/>
          <a:p>
            <a:endParaRPr lang="en-US"/>
          </a:p>
        </p:txBody>
      </p:sp>
    </p:spTree>
    <p:extLst>
      <p:ext uri="{BB962C8B-B14F-4D97-AF65-F5344CB8AC3E}">
        <p14:creationId xmlns:p14="http://schemas.microsoft.com/office/powerpoint/2010/main" val="1614514634"/>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p:cNvSpPr txBox="1">
            <a:spLocks/>
          </p:cNvSpPr>
          <p:nvPr/>
        </p:nvSpPr>
        <p:spPr>
          <a:xfrm>
            <a:off x="487680" y="1295400"/>
            <a:ext cx="8624570" cy="394716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fontAlgn="auto">
              <a:spcAft>
                <a:spcPts val="0"/>
              </a:spcAft>
              <a:buNone/>
              <a:defRPr/>
            </a:pPr>
            <a:r>
              <a:rPr lang="en-US" altLang="ja-JP" sz="1600" b="0" dirty="0">
                <a:solidFill>
                  <a:srgbClr val="333333"/>
                </a:solidFill>
                <a:latin typeface="-apple-system"/>
              </a:rPr>
              <a:t>CCSI</a:t>
            </a:r>
            <a:r>
              <a:rPr lang="ja-JP" altLang="en-US" sz="1600" b="0" dirty="0">
                <a:solidFill>
                  <a:srgbClr val="333333"/>
                </a:solidFill>
                <a:latin typeface="-apple-system"/>
              </a:rPr>
              <a:t>は船隊全体の標準品目、</a:t>
            </a:r>
            <a:r>
              <a:rPr lang="en-US" altLang="ja-JP" sz="1600" b="0" dirty="0">
                <a:solidFill>
                  <a:srgbClr val="333333"/>
                </a:solidFill>
                <a:latin typeface="-apple-system"/>
              </a:rPr>
              <a:t>CSI</a:t>
            </a:r>
            <a:r>
              <a:rPr lang="ja-JP" altLang="en-US" sz="1600" b="0" dirty="0">
                <a:solidFill>
                  <a:srgbClr val="333333"/>
                </a:solidFill>
                <a:latin typeface="-apple-system"/>
              </a:rPr>
              <a:t>は船級固有の品目である</a:t>
            </a:r>
            <a:r>
              <a:rPr kumimoji="0" lang="en-US" sz="1600" b="0" i="0" u="none" strike="noStrike" kern="1200" cap="none" spc="0" normalizeH="0" baseline="0" noProof="0" dirty="0">
                <a:ln>
                  <a:noFill/>
                </a:ln>
                <a:solidFill>
                  <a:schemeClr val="tx1"/>
                </a:solidFill>
                <a:effectLst/>
                <a:uLnTx/>
                <a:uFillTx/>
              </a:rPr>
              <a:t>;</a:t>
            </a:r>
          </a:p>
          <a:p>
            <a:pPr lvl="1" fontAlgn="auto">
              <a:spcAft>
                <a:spcPts val="0"/>
              </a:spcAft>
              <a:defRPr/>
            </a:pPr>
            <a:r>
              <a:rPr lang="ja-JP" altLang="en-US" b="0" dirty="0">
                <a:solidFill>
                  <a:srgbClr val="333333"/>
                </a:solidFill>
                <a:latin typeface="-apple-system"/>
              </a:rPr>
              <a:t>船隊／船級全体の一貫性を確保する。</a:t>
            </a:r>
            <a:endParaRPr kumimoji="0" lang="en-US" b="0" i="0" u="none" strike="noStrike" kern="1200" cap="none" spc="0" normalizeH="0" baseline="0" noProof="0" dirty="0">
              <a:ln>
                <a:noFill/>
              </a:ln>
              <a:solidFill>
                <a:schemeClr val="tx1"/>
              </a:solidFill>
              <a:effectLst/>
              <a:uLnTx/>
              <a:uFillTx/>
            </a:endParaRPr>
          </a:p>
          <a:p>
            <a:pPr lvl="1" fontAlgn="auto">
              <a:spcAft>
                <a:spcPts val="0"/>
              </a:spcAft>
              <a:defRPr/>
            </a:pPr>
            <a:r>
              <a:rPr lang="ja-JP" altLang="en-US" b="0" dirty="0">
                <a:solidFill>
                  <a:schemeClr val="tx1"/>
                </a:solidFill>
              </a:rPr>
              <a:t>メンテナンス費用の追跡</a:t>
            </a:r>
            <a:endParaRPr kumimoji="0" lang="en-US" b="0" i="0" u="none" strike="noStrike" kern="1200" cap="none" spc="0" normalizeH="0" baseline="0" noProof="0" dirty="0">
              <a:ln>
                <a:noFill/>
              </a:ln>
              <a:solidFill>
                <a:schemeClr val="tx1"/>
              </a:solidFill>
              <a:effectLst/>
              <a:uLnTx/>
              <a:uFillTx/>
            </a:endParaRPr>
          </a:p>
          <a:p>
            <a:pPr lvl="1" fontAlgn="auto">
              <a:spcAft>
                <a:spcPts val="0"/>
              </a:spcAft>
              <a:defRPr/>
            </a:pPr>
            <a:r>
              <a:rPr lang="ja-JP" altLang="en-US" b="0" dirty="0">
                <a:solidFill>
                  <a:srgbClr val="333333"/>
                </a:solidFill>
                <a:latin typeface="-apple-system"/>
              </a:rPr>
              <a:t>技術的な厳密性を向上させ、技術的な要件が満たされていることを確認する。</a:t>
            </a:r>
            <a:endParaRPr kumimoji="0" lang="en-US" b="0" i="0" u="none" strike="noStrike" kern="1200" cap="none" spc="0" normalizeH="0" baseline="0" noProof="0" dirty="0">
              <a:ln>
                <a:noFill/>
              </a:ln>
              <a:solidFill>
                <a:schemeClr val="tx1"/>
              </a:solidFill>
              <a:effectLst/>
              <a:uLnTx/>
              <a:uFillTx/>
            </a:endParaRPr>
          </a:p>
          <a:p>
            <a:pPr lvl="1" fontAlgn="auto">
              <a:spcAft>
                <a:spcPts val="0"/>
              </a:spcAft>
              <a:defRPr/>
            </a:pPr>
            <a:r>
              <a:rPr lang="ja-JP" altLang="en-US" b="0" dirty="0">
                <a:solidFill>
                  <a:srgbClr val="333333"/>
                </a:solidFill>
                <a:latin typeface="-apple-system"/>
              </a:rPr>
              <a:t>学んだことを活かす</a:t>
            </a:r>
            <a:endParaRPr kumimoji="0" lang="en-US" b="0" i="0" u="none" strike="noStrike" kern="1200" cap="none" spc="0" normalizeH="0" baseline="0" noProof="0" dirty="0">
              <a:ln>
                <a:noFill/>
              </a:ln>
              <a:solidFill>
                <a:schemeClr val="tx1"/>
              </a:solidFill>
              <a:effectLst/>
              <a:uLnTx/>
              <a:uFillTx/>
            </a:endParaRPr>
          </a:p>
          <a:p>
            <a:pPr lvl="1" fontAlgn="auto">
              <a:spcAft>
                <a:spcPts val="0"/>
              </a:spcAft>
              <a:defRPr/>
            </a:pPr>
            <a:r>
              <a:rPr lang="ja-JP" altLang="en-US" b="0" dirty="0">
                <a:solidFill>
                  <a:srgbClr val="333333"/>
                </a:solidFill>
                <a:latin typeface="-apple-system"/>
              </a:rPr>
              <a:t>変更は、</a:t>
            </a:r>
            <a:r>
              <a:rPr lang="en-US" altLang="ja-JP" b="0" dirty="0">
                <a:solidFill>
                  <a:srgbClr val="333333"/>
                </a:solidFill>
                <a:latin typeface="-apple-system"/>
              </a:rPr>
              <a:t>N7</a:t>
            </a:r>
            <a:r>
              <a:rPr lang="ja-JP" altLang="en-US" b="0" dirty="0" err="1">
                <a:solidFill>
                  <a:srgbClr val="333333"/>
                </a:solidFill>
                <a:latin typeface="-apple-system"/>
              </a:rPr>
              <a:t>、</a:t>
            </a:r>
            <a:r>
              <a:rPr lang="ja-JP" altLang="en-US" b="0" dirty="0">
                <a:solidFill>
                  <a:srgbClr val="333333"/>
                </a:solidFill>
                <a:latin typeface="-apple-system"/>
              </a:rPr>
              <a:t>法務、</a:t>
            </a:r>
            <a:r>
              <a:rPr lang="en-US" altLang="ja-JP" b="0" dirty="0">
                <a:solidFill>
                  <a:srgbClr val="333333"/>
                </a:solidFill>
                <a:latin typeface="-apple-system"/>
              </a:rPr>
              <a:t>N10</a:t>
            </a:r>
            <a:r>
              <a:rPr lang="ja-JP" altLang="en-US" b="0" dirty="0">
                <a:solidFill>
                  <a:srgbClr val="333333"/>
                </a:solidFill>
                <a:latin typeface="-apple-system"/>
              </a:rPr>
              <a:t>の同意を得た上で、標準的な変更審査委員会のプロセスを経て追跡される。</a:t>
            </a:r>
            <a:endParaRPr kumimoji="0" lang="en-US" b="0" i="0" u="none" strike="noStrike" kern="1200" cap="none" spc="0" normalizeH="0" baseline="0" noProof="0" dirty="0">
              <a:ln>
                <a:noFill/>
              </a:ln>
              <a:solidFill>
                <a:schemeClr val="tx1"/>
              </a:solidFill>
              <a:effectLst/>
              <a:uLnTx/>
              <a:uFillTx/>
            </a:endParaRPr>
          </a:p>
          <a:p>
            <a:pPr lvl="1" fontAlgn="auto">
              <a:spcAft>
                <a:spcPts val="0"/>
              </a:spcAft>
              <a:defRPr/>
            </a:pPr>
            <a:r>
              <a:rPr lang="ja-JP" altLang="en-US" b="0" dirty="0">
                <a:solidFill>
                  <a:schemeClr val="tx1"/>
                </a:solidFill>
              </a:rPr>
              <a:t>確認時間の短縮</a:t>
            </a:r>
            <a:endParaRPr lang="en-US" altLang="ja-JP" b="0" dirty="0">
              <a:solidFill>
                <a:schemeClr val="tx1"/>
              </a:solidFill>
            </a:endParaRPr>
          </a:p>
          <a:p>
            <a:pPr lvl="1" fontAlgn="auto">
              <a:spcAft>
                <a:spcPts val="0"/>
              </a:spcAft>
              <a:defRPr/>
            </a:pPr>
            <a:r>
              <a:rPr lang="ja-JP" altLang="en-US" b="0" dirty="0">
                <a:solidFill>
                  <a:schemeClr val="tx1"/>
                </a:solidFill>
              </a:rPr>
              <a:t>再現可能な要件を備産業基盤に提供</a:t>
            </a:r>
            <a:endParaRPr lang="en-US" altLang="ja-JP" b="0" dirty="0">
              <a:solidFill>
                <a:schemeClr val="tx1"/>
              </a:solidFill>
            </a:endParaRPr>
          </a:p>
          <a:p>
            <a:pPr lvl="1" fontAlgn="auto">
              <a:spcAft>
                <a:spcPts val="0"/>
              </a:spcAft>
              <a:defRPr/>
            </a:pPr>
            <a:r>
              <a:rPr lang="en-US" altLang="ja-JP" b="0" dirty="0">
                <a:solidFill>
                  <a:schemeClr val="tx1"/>
                </a:solidFill>
              </a:rPr>
              <a:t>CCSI</a:t>
            </a:r>
            <a:r>
              <a:rPr lang="ja-JP" altLang="en-US" b="0" dirty="0">
                <a:solidFill>
                  <a:schemeClr val="tx1"/>
                </a:solidFill>
              </a:rPr>
              <a:t>は約</a:t>
            </a:r>
            <a:r>
              <a:rPr lang="en-US" altLang="ja-JP" b="0" dirty="0">
                <a:solidFill>
                  <a:schemeClr val="tx1"/>
                </a:solidFill>
              </a:rPr>
              <a:t>90</a:t>
            </a:r>
            <a:r>
              <a:rPr lang="ja-JP" altLang="en-US" b="0" dirty="0">
                <a:solidFill>
                  <a:schemeClr val="tx1"/>
                </a:solidFill>
              </a:rPr>
              <a:t>隻、</a:t>
            </a:r>
            <a:r>
              <a:rPr lang="en-US" altLang="ja-JP" b="0" dirty="0">
                <a:solidFill>
                  <a:schemeClr val="tx1"/>
                </a:solidFill>
              </a:rPr>
              <a:t>CSI</a:t>
            </a:r>
            <a:r>
              <a:rPr lang="ja-JP" altLang="en-US" b="0" dirty="0">
                <a:solidFill>
                  <a:schemeClr val="tx1"/>
                </a:solidFill>
              </a:rPr>
              <a:t>は船級あたり</a:t>
            </a:r>
            <a:r>
              <a:rPr lang="en-US" altLang="ja-JP" b="0" dirty="0">
                <a:solidFill>
                  <a:schemeClr val="tx1"/>
                </a:solidFill>
              </a:rPr>
              <a:t>100</a:t>
            </a:r>
            <a:r>
              <a:rPr lang="ja-JP" altLang="en-US" b="0" dirty="0">
                <a:solidFill>
                  <a:schemeClr val="tx1"/>
                </a:solidFill>
              </a:rPr>
              <a:t>隻と推定される</a:t>
            </a:r>
            <a:endParaRPr lang="en-US" altLang="ja-JP" b="0" dirty="0">
              <a:solidFill>
                <a:schemeClr val="tx1"/>
              </a:solidFill>
            </a:endParaRPr>
          </a:p>
          <a:p>
            <a:pPr lvl="1" fontAlgn="auto">
              <a:spcAft>
                <a:spcPts val="0"/>
              </a:spcAft>
              <a:defRPr/>
            </a:pPr>
            <a:r>
              <a:rPr lang="en-US" altLang="ja-JP" b="0" dirty="0">
                <a:solidFill>
                  <a:srgbClr val="333333"/>
                </a:solidFill>
                <a:latin typeface="-apple-system"/>
              </a:rPr>
              <a:t>CFR</a:t>
            </a:r>
            <a:r>
              <a:rPr lang="ja-JP" altLang="en-US" b="0" dirty="0">
                <a:solidFill>
                  <a:srgbClr val="333333"/>
                </a:solidFill>
                <a:latin typeface="-apple-system"/>
              </a:rPr>
              <a:t>と</a:t>
            </a:r>
            <a:r>
              <a:rPr lang="en-US" altLang="ja-JP" b="0" dirty="0">
                <a:solidFill>
                  <a:srgbClr val="333333"/>
                </a:solidFill>
                <a:latin typeface="-apple-system"/>
              </a:rPr>
              <a:t>CCO</a:t>
            </a:r>
            <a:r>
              <a:rPr lang="ja-JP" altLang="en-US" b="0" dirty="0">
                <a:solidFill>
                  <a:srgbClr val="333333"/>
                </a:solidFill>
                <a:latin typeface="-apple-system"/>
              </a:rPr>
              <a:t>の削減＝費用の節約</a:t>
            </a:r>
            <a:endParaRPr kumimoji="0" lang="en-US" sz="1800" b="1" i="0" u="none" strike="noStrike" kern="1200" cap="none" spc="0" normalizeH="0" baseline="0" noProof="0" dirty="0">
              <a:ln>
                <a:noFill/>
              </a:ln>
              <a:solidFill>
                <a:srgbClr val="000082"/>
              </a:solidFill>
              <a:effectLst/>
              <a:uLnTx/>
              <a:uFillTx/>
              <a:latin typeface="Arial" panose="020B0604020202020204" pitchFamily="34" charset="0"/>
              <a:ea typeface="+mn-ea"/>
              <a:cs typeface="Arial" panose="020B0604020202020204" pitchFamily="34" charset="0"/>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800" b="1" i="0" u="none" strike="noStrike" kern="1200" cap="none" spc="0" normalizeH="0" baseline="0" noProof="0" dirty="0">
              <a:ln>
                <a:noFill/>
              </a:ln>
              <a:solidFill>
                <a:srgbClr val="000082"/>
              </a:solidFill>
              <a:effectLst/>
              <a:uLnTx/>
              <a:uFillTx/>
              <a:latin typeface="Arial" panose="020B0604020202020204" pitchFamily="34" charset="0"/>
              <a:ea typeface="+mn-ea"/>
              <a:cs typeface="Arial" panose="020B0604020202020204" pitchFamily="34" charset="0"/>
            </a:endParaRPr>
          </a:p>
        </p:txBody>
      </p:sp>
      <p:sp>
        <p:nvSpPr>
          <p:cNvPr id="13" name="Rectangle 12"/>
          <p:cNvSpPr/>
          <p:nvPr/>
        </p:nvSpPr>
        <p:spPr>
          <a:xfrm>
            <a:off x="6641309" y="4788384"/>
            <a:ext cx="2370666" cy="13388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7" name="Content Placeholder 6"/>
          <p:cNvGraphicFramePr>
            <a:graphicFrameLocks noGrp="1"/>
          </p:cNvGraphicFramePr>
          <p:nvPr>
            <p:ph sz="quarter" idx="10"/>
            <p:extLst>
              <p:ext uri="{D42A27DB-BD31-4B8C-83A1-F6EECF244321}">
                <p14:modId xmlns:p14="http://schemas.microsoft.com/office/powerpoint/2010/main" val="898963101"/>
              </p:ext>
            </p:extLst>
          </p:nvPr>
        </p:nvGraphicFramePr>
        <p:xfrm>
          <a:off x="164236" y="4654983"/>
          <a:ext cx="8286750" cy="18495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ja-JP" altLang="en-US" dirty="0">
                <a:solidFill>
                  <a:srgbClr val="002060"/>
                </a:solidFill>
                <a:latin typeface="Arial"/>
                <a:cs typeface="Arial"/>
              </a:rPr>
              <a:t>メンテナンス計画</a:t>
            </a:r>
            <a:endParaRPr lang="en-US" dirty="0"/>
          </a:p>
        </p:txBody>
      </p:sp>
      <p:sp>
        <p:nvSpPr>
          <p:cNvPr id="9" name="Rectangle 8"/>
          <p:cNvSpPr/>
          <p:nvPr/>
        </p:nvSpPr>
        <p:spPr>
          <a:xfrm>
            <a:off x="3400885" y="4886513"/>
            <a:ext cx="2738575" cy="1323439"/>
          </a:xfrm>
          <a:prstGeom prst="rect">
            <a:avLst/>
          </a:prstGeom>
          <a:noFill/>
        </p:spPr>
        <p:txBody>
          <a:bodyPr wrap="square" lIns="91440" tIns="45720" rIns="91440" bIns="45720">
            <a:spAutoFit/>
          </a:bodyPr>
          <a:lstStyle/>
          <a:p>
            <a:pPr lvl="0" algn="ctr" defTabSz="457200" eaLnBrk="1" fontAlgn="auto" hangingPunct="1">
              <a:spcBef>
                <a:spcPts val="0"/>
              </a:spcBef>
              <a:spcAft>
                <a:spcPts val="0"/>
              </a:spcAft>
              <a:defRPr/>
            </a:pPr>
            <a:r>
              <a:rPr lang="ja-JP" altLang="en-US" sz="2000" dirty="0"/>
              <a:t>メンテナンス期間</a:t>
            </a:r>
            <a:r>
              <a:rPr kumimoji="0" lang="en-US" sz="2000" b="1" i="0" u="sng"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rPr>
              <a:t>VR, MTA, ROH</a:t>
            </a:r>
          </a:p>
          <a:p>
            <a:pPr lvl="0" algn="ctr" defTabSz="457200" eaLnBrk="1" fontAlgn="auto" hangingPunct="1">
              <a:spcBef>
                <a:spcPts val="0"/>
              </a:spcBef>
              <a:spcAft>
                <a:spcPts val="0"/>
              </a:spcAft>
              <a:defRPr/>
            </a:pPr>
            <a:r>
              <a:rPr kumimoji="0" lang="en-US" sz="2000" b="1" i="0"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rPr>
              <a:t>OEM </a:t>
            </a:r>
            <a:r>
              <a:rPr lang="ja-JP" altLang="en-US" sz="2000" dirty="0"/>
              <a:t>ンテナンススケジュール</a:t>
            </a:r>
            <a:r>
              <a:rPr kumimoji="0" lang="en-US" sz="2000" b="1" i="0" strike="noStrike" kern="1200" cap="none" spc="0" normalizeH="0" baseline="0" noProof="0" dirty="0">
                <a:ln w="0"/>
                <a:effectLst>
                  <a:outerShdw blurRad="38100" dist="25400" dir="5400000" algn="ctr" rotWithShape="0">
                    <a:srgbClr val="6E747A">
                      <a:alpha val="43000"/>
                    </a:srgbClr>
                  </a:outerShdw>
                </a:effectLst>
                <a:uLnTx/>
                <a:uFillTx/>
                <a:latin typeface="Calibri" panose="020F0502020204030204"/>
                <a:ea typeface="+mn-ea"/>
                <a:cs typeface="+mn-cs"/>
              </a:rPr>
              <a:t>, CCSI/CSI</a:t>
            </a:r>
          </a:p>
        </p:txBody>
      </p:sp>
      <p:sp>
        <p:nvSpPr>
          <p:cNvPr id="3" name="TextBox 2"/>
          <p:cNvSpPr txBox="1"/>
          <p:nvPr/>
        </p:nvSpPr>
        <p:spPr>
          <a:xfrm>
            <a:off x="6929302" y="5134664"/>
            <a:ext cx="2023533" cy="646331"/>
          </a:xfrm>
          <a:prstGeom prst="rect">
            <a:avLst/>
          </a:prstGeom>
          <a:noFill/>
        </p:spPr>
        <p:txBody>
          <a:bodyPr wrap="square" rtlCol="0">
            <a:spAutoFit/>
          </a:bodyPr>
          <a:lstStyle/>
          <a:p>
            <a:pPr lvl="0" defTabSz="457200" eaLnBrk="1" fontAlgn="auto" hangingPunct="1">
              <a:spcBef>
                <a:spcPts val="0"/>
              </a:spcBef>
              <a:spcAft>
                <a:spcPts val="0"/>
              </a:spcAft>
              <a:defRPr/>
            </a:pPr>
            <a:r>
              <a:rPr kumimoji="0" lang="en-US"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CCSI/CSI</a:t>
            </a:r>
            <a:r>
              <a:rPr lang="ja-JP" altLang="en-US" b="1" dirty="0" err="1">
                <a:solidFill>
                  <a:prstClr val="white"/>
                </a:solidFill>
              </a:rPr>
              <a:t>への</a:t>
            </a:r>
            <a:r>
              <a:rPr lang="ja-JP" altLang="en-US" b="1" dirty="0">
                <a:solidFill>
                  <a:prstClr val="white"/>
                </a:solidFill>
              </a:rPr>
              <a:t>フィードバック</a:t>
            </a:r>
            <a:endParaRPr kumimoji="0" lang="en-US"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8945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A61FAB-FFE3-B483-0DDD-004FA13847DB}"/>
              </a:ext>
            </a:extLst>
          </p:cNvPr>
          <p:cNvSpPr>
            <a:spLocks noGrp="1"/>
          </p:cNvSpPr>
          <p:nvPr>
            <p:ph type="title"/>
          </p:nvPr>
        </p:nvSpPr>
        <p:spPr/>
        <p:txBody>
          <a:bodyPr/>
          <a:lstStyle/>
          <a:p>
            <a:r>
              <a:rPr lang="en-US" dirty="0">
                <a:latin typeface="Arial"/>
                <a:cs typeface="Arial"/>
              </a:rPr>
              <a:t>CSI/CCSI Usage vs Change Orders</a:t>
            </a:r>
            <a:endParaRPr lang="en-US" dirty="0"/>
          </a:p>
        </p:txBody>
      </p:sp>
      <p:pic>
        <p:nvPicPr>
          <p:cNvPr id="9" name="Picture 9">
            <a:extLst>
              <a:ext uri="{FF2B5EF4-FFF2-40B4-BE49-F238E27FC236}">
                <a16:creationId xmlns:a16="http://schemas.microsoft.com/office/drawing/2014/main" id="{BED07490-6A14-7BA5-E09D-54AD7EC639D0}"/>
              </a:ext>
            </a:extLst>
          </p:cNvPr>
          <p:cNvPicPr>
            <a:picLocks noGrp="1" noChangeAspect="1"/>
          </p:cNvPicPr>
          <p:nvPr>
            <p:ph sz="quarter" idx="12"/>
          </p:nvPr>
        </p:nvPicPr>
        <p:blipFill>
          <a:blip r:embed="rId2"/>
          <a:stretch>
            <a:fillRect/>
          </a:stretch>
        </p:blipFill>
        <p:spPr>
          <a:xfrm>
            <a:off x="1096163" y="1341301"/>
            <a:ext cx="7215716" cy="4155857"/>
          </a:xfrm>
        </p:spPr>
      </p:pic>
      <p:sp>
        <p:nvSpPr>
          <p:cNvPr id="11" name="Content Placeholder 10">
            <a:extLst>
              <a:ext uri="{FF2B5EF4-FFF2-40B4-BE49-F238E27FC236}">
                <a16:creationId xmlns:a16="http://schemas.microsoft.com/office/drawing/2014/main" id="{150B2678-2919-E6FB-4CAD-2D91E74C4BE2}"/>
              </a:ext>
            </a:extLst>
          </p:cNvPr>
          <p:cNvSpPr>
            <a:spLocks noGrp="1"/>
          </p:cNvSpPr>
          <p:nvPr>
            <p:ph sz="quarter" idx="11"/>
          </p:nvPr>
        </p:nvSpPr>
        <p:spPr/>
        <p:txBody>
          <a:bodyPr/>
          <a:lstStyle/>
          <a:p>
            <a:endParaRPr lang="en-US"/>
          </a:p>
        </p:txBody>
      </p:sp>
      <p:sp>
        <p:nvSpPr>
          <p:cNvPr id="2" name="TextBox 1"/>
          <p:cNvSpPr txBox="1"/>
          <p:nvPr/>
        </p:nvSpPr>
        <p:spPr>
          <a:xfrm>
            <a:off x="1914861" y="3603811"/>
            <a:ext cx="3861995" cy="923330"/>
          </a:xfrm>
          <a:prstGeom prst="rect">
            <a:avLst/>
          </a:prstGeom>
          <a:noFill/>
        </p:spPr>
        <p:txBody>
          <a:bodyPr wrap="square" rtlCol="0">
            <a:spAutoFit/>
          </a:bodyPr>
          <a:lstStyle/>
          <a:p>
            <a:pPr algn="ctr"/>
            <a:r>
              <a:rPr lang="en-US" b="1">
                <a:solidFill>
                  <a:srgbClr val="F79646"/>
                </a:solidFill>
              </a:rPr>
              <a:t>Use of CCSI/CSI continues to drive down Change Orders for PMIA items </a:t>
            </a:r>
          </a:p>
        </p:txBody>
      </p:sp>
    </p:spTree>
    <p:extLst>
      <p:ext uri="{BB962C8B-B14F-4D97-AF65-F5344CB8AC3E}">
        <p14:creationId xmlns:p14="http://schemas.microsoft.com/office/powerpoint/2010/main" val="2767534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599" y="0"/>
            <a:ext cx="8539163" cy="1066800"/>
          </a:xfrm>
        </p:spPr>
        <p:txBody>
          <a:bodyPr>
            <a:normAutofit/>
          </a:bodyPr>
          <a:lstStyle/>
          <a:p>
            <a:r>
              <a:rPr lang="en-US">
                <a:latin typeface="Arial" panose="020B0604020202020204" pitchFamily="34" charset="0"/>
              </a:rPr>
              <a:t>Integrated Requirements in </a:t>
            </a:r>
            <a:br>
              <a:rPr lang="en-US">
                <a:latin typeface="Arial" panose="020B0604020202020204" pitchFamily="34" charset="0"/>
              </a:rPr>
            </a:br>
            <a:r>
              <a:rPr lang="en-US">
                <a:latin typeface="Arial" panose="020B0604020202020204" pitchFamily="34" charset="0"/>
              </a:rPr>
              <a:t>SAMM</a:t>
            </a:r>
          </a:p>
        </p:txBody>
      </p:sp>
      <p:sp>
        <p:nvSpPr>
          <p:cNvPr id="8" name="Content Placeholder 9"/>
          <p:cNvSpPr txBox="1">
            <a:spLocks/>
          </p:cNvSpPr>
          <p:nvPr/>
        </p:nvSpPr>
        <p:spPr>
          <a:xfrm>
            <a:off x="7533984" y="6482862"/>
            <a:ext cx="1143000" cy="228600"/>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600" b="1" kern="1200">
                <a:solidFill>
                  <a:srgbClr val="0000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b="1" kern="1200">
                <a:solidFill>
                  <a:srgbClr val="0000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kern="1200">
                <a:solidFill>
                  <a:srgbClr val="0000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t>OPR: N7</a:t>
            </a:r>
          </a:p>
        </p:txBody>
      </p:sp>
      <p:sp>
        <p:nvSpPr>
          <p:cNvPr id="11" name="Snip Single Corner Rectangle 3"/>
          <p:cNvSpPr/>
          <p:nvPr/>
        </p:nvSpPr>
        <p:spPr>
          <a:xfrm>
            <a:off x="2607514" y="1674067"/>
            <a:ext cx="621102" cy="1233578"/>
          </a:xfrm>
          <a:custGeom>
            <a:avLst/>
            <a:gdLst>
              <a:gd name="connsiteX0" fmla="*/ 0 w 888521"/>
              <a:gd name="connsiteY0" fmla="*/ 0 h 1104181"/>
              <a:gd name="connsiteX1" fmla="*/ 444261 w 888521"/>
              <a:gd name="connsiteY1" fmla="*/ 0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41872 w 888521"/>
              <a:gd name="connsiteY2" fmla="*/ 461514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8521" h="1104181">
                <a:moveTo>
                  <a:pt x="0" y="0"/>
                </a:moveTo>
                <a:lnTo>
                  <a:pt x="392502" y="86264"/>
                </a:lnTo>
                <a:cubicBezTo>
                  <a:pt x="600974" y="222848"/>
                  <a:pt x="602411" y="281797"/>
                  <a:pt x="724619" y="470140"/>
                </a:cubicBezTo>
                <a:cubicBezTo>
                  <a:pt x="810883" y="621102"/>
                  <a:pt x="819510" y="892834"/>
                  <a:pt x="888521" y="1104181"/>
                </a:cubicBezTo>
                <a:lnTo>
                  <a:pt x="0" y="1104181"/>
                </a:lnTo>
                <a:lnTo>
                  <a:pt x="0" y="0"/>
                </a:lnTo>
                <a:close/>
              </a:path>
            </a:pathLst>
          </a:cu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2" name="Snip Single Corner Rectangle 3"/>
          <p:cNvSpPr/>
          <p:nvPr/>
        </p:nvSpPr>
        <p:spPr>
          <a:xfrm flipH="1">
            <a:off x="1986414" y="1674067"/>
            <a:ext cx="621103" cy="1233578"/>
          </a:xfrm>
          <a:custGeom>
            <a:avLst/>
            <a:gdLst>
              <a:gd name="connsiteX0" fmla="*/ 0 w 888521"/>
              <a:gd name="connsiteY0" fmla="*/ 0 h 1104181"/>
              <a:gd name="connsiteX1" fmla="*/ 444261 w 888521"/>
              <a:gd name="connsiteY1" fmla="*/ 0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888521 w 888521"/>
              <a:gd name="connsiteY2" fmla="*/ 444261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41872 w 888521"/>
              <a:gd name="connsiteY2" fmla="*/ 461514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681487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 name="connsiteX0" fmla="*/ 0 w 888521"/>
              <a:gd name="connsiteY0" fmla="*/ 0 h 1104181"/>
              <a:gd name="connsiteX1" fmla="*/ 392502 w 888521"/>
              <a:gd name="connsiteY1" fmla="*/ 86264 h 1104181"/>
              <a:gd name="connsiteX2" fmla="*/ 724619 w 888521"/>
              <a:gd name="connsiteY2" fmla="*/ 470140 h 1104181"/>
              <a:gd name="connsiteX3" fmla="*/ 888521 w 888521"/>
              <a:gd name="connsiteY3" fmla="*/ 1104181 h 1104181"/>
              <a:gd name="connsiteX4" fmla="*/ 0 w 888521"/>
              <a:gd name="connsiteY4" fmla="*/ 1104181 h 1104181"/>
              <a:gd name="connsiteX5" fmla="*/ 0 w 888521"/>
              <a:gd name="connsiteY5" fmla="*/ 0 h 1104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88521" h="1104181">
                <a:moveTo>
                  <a:pt x="0" y="0"/>
                </a:moveTo>
                <a:lnTo>
                  <a:pt x="392502" y="86264"/>
                </a:lnTo>
                <a:cubicBezTo>
                  <a:pt x="600974" y="222848"/>
                  <a:pt x="602411" y="281797"/>
                  <a:pt x="724619" y="470140"/>
                </a:cubicBezTo>
                <a:cubicBezTo>
                  <a:pt x="810883" y="621102"/>
                  <a:pt x="819510" y="892834"/>
                  <a:pt x="888521" y="1104181"/>
                </a:cubicBezTo>
                <a:lnTo>
                  <a:pt x="0" y="1104181"/>
                </a:lnTo>
                <a:lnTo>
                  <a:pt x="0" y="0"/>
                </a:lnTo>
                <a:close/>
              </a:path>
            </a:pathLst>
          </a:cu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986414" y="2907645"/>
            <a:ext cx="621103" cy="1181818"/>
          </a:xfrm>
          <a:prstGeom prst="rect">
            <a:avLst/>
          </a:pr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607516" y="2907645"/>
            <a:ext cx="621103" cy="1181818"/>
          </a:xfrm>
          <a:prstGeom prst="rect">
            <a:avLst/>
          </a:pr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5" name="Round Single Corner Rectangle 14"/>
          <p:cNvSpPr/>
          <p:nvPr/>
        </p:nvSpPr>
        <p:spPr>
          <a:xfrm flipH="1" flipV="1">
            <a:off x="1986411" y="4089463"/>
            <a:ext cx="621102" cy="1181818"/>
          </a:xfrm>
          <a:prstGeom prst="round1Rect">
            <a:avLst/>
          </a:prstGeom>
          <a:solidFill>
            <a:schemeClr val="tx2">
              <a:lumMod val="60000"/>
              <a:lumOff val="40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ound Single Corner Rectangle 15"/>
          <p:cNvSpPr/>
          <p:nvPr/>
        </p:nvSpPr>
        <p:spPr>
          <a:xfrm flipV="1">
            <a:off x="2607515" y="4089463"/>
            <a:ext cx="621103" cy="1181818"/>
          </a:xfrm>
          <a:prstGeom prst="round1Rect">
            <a:avLst/>
          </a:prstGeom>
          <a:solidFill>
            <a:schemeClr val="accent1">
              <a:lumMod val="75000"/>
            </a:schemeClr>
          </a:solidFill>
          <a:ln>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solidFill>
            </a:endParaRPr>
          </a:p>
        </p:txBody>
      </p:sp>
      <p:sp>
        <p:nvSpPr>
          <p:cNvPr id="17" name="TextBox 16"/>
          <p:cNvSpPr txBox="1"/>
          <p:nvPr/>
        </p:nvSpPr>
        <p:spPr>
          <a:xfrm rot="16200000">
            <a:off x="2601314" y="2281585"/>
            <a:ext cx="633507" cy="307777"/>
          </a:xfrm>
          <a:prstGeom prst="rect">
            <a:avLst/>
          </a:prstGeom>
          <a:noFill/>
        </p:spPr>
        <p:txBody>
          <a:bodyPr wrap="none" rtlCol="0">
            <a:spAutoFit/>
          </a:bodyPr>
          <a:lstStyle/>
          <a:p>
            <a:r>
              <a:rPr lang="en-US" sz="1400" b="1">
                <a:solidFill>
                  <a:schemeClr val="bg1"/>
                </a:solidFill>
              </a:rPr>
              <a:t>PMIA</a:t>
            </a:r>
          </a:p>
        </p:txBody>
      </p:sp>
      <p:sp>
        <p:nvSpPr>
          <p:cNvPr id="18" name="TextBox 17"/>
          <p:cNvSpPr txBox="1"/>
          <p:nvPr/>
        </p:nvSpPr>
        <p:spPr>
          <a:xfrm rot="16200000">
            <a:off x="2635777" y="3344664"/>
            <a:ext cx="564578" cy="307777"/>
          </a:xfrm>
          <a:prstGeom prst="rect">
            <a:avLst/>
          </a:prstGeom>
          <a:noFill/>
        </p:spPr>
        <p:txBody>
          <a:bodyPr wrap="none" rtlCol="0">
            <a:spAutoFit/>
          </a:bodyPr>
          <a:lstStyle/>
          <a:p>
            <a:r>
              <a:rPr lang="en-US" sz="1400" b="1">
                <a:solidFill>
                  <a:schemeClr val="bg1"/>
                </a:solidFill>
              </a:rPr>
              <a:t>VRR</a:t>
            </a:r>
          </a:p>
        </p:txBody>
      </p:sp>
      <p:sp>
        <p:nvSpPr>
          <p:cNvPr id="19" name="TextBox 18"/>
          <p:cNvSpPr txBox="1"/>
          <p:nvPr/>
        </p:nvSpPr>
        <p:spPr>
          <a:xfrm rot="16200000">
            <a:off x="2579257" y="4508375"/>
            <a:ext cx="677621" cy="307777"/>
          </a:xfrm>
          <a:prstGeom prst="rect">
            <a:avLst/>
          </a:prstGeom>
          <a:noFill/>
        </p:spPr>
        <p:txBody>
          <a:bodyPr wrap="none" rtlCol="0">
            <a:spAutoFit/>
          </a:bodyPr>
          <a:lstStyle/>
          <a:p>
            <a:r>
              <a:rPr lang="en-US" sz="1400" b="1">
                <a:solidFill>
                  <a:schemeClr val="bg1"/>
                </a:solidFill>
              </a:rPr>
              <a:t>T-ALT</a:t>
            </a:r>
          </a:p>
        </p:txBody>
      </p:sp>
      <p:cxnSp>
        <p:nvCxnSpPr>
          <p:cNvPr id="20" name="Straight Arrow Connector 19"/>
          <p:cNvCxnSpPr>
            <a:endCxn id="39" idx="1"/>
          </p:cNvCxnSpPr>
          <p:nvPr/>
        </p:nvCxnSpPr>
        <p:spPr>
          <a:xfrm flipH="1" flipV="1">
            <a:off x="2272316" y="3817741"/>
            <a:ext cx="24648" cy="340736"/>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2481628" y="3891056"/>
            <a:ext cx="269976" cy="267418"/>
          </a:xfrm>
          <a:prstGeom prst="straightConnector1">
            <a:avLst/>
          </a:prstGeom>
          <a:ln w="127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rot="10800000">
            <a:off x="6066336" y="1518250"/>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23"/>
          <p:cNvSpPr/>
          <p:nvPr/>
        </p:nvSpPr>
        <p:spPr>
          <a:xfrm rot="10800000">
            <a:off x="6076382" y="2955576"/>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rot="10800000">
            <a:off x="6087487" y="4392902"/>
            <a:ext cx="619756" cy="1371600"/>
          </a:xfrm>
          <a:prstGeom prst="rect">
            <a:avLst/>
          </a:prstGeom>
          <a:gradFill flip="none" rotWithShape="1">
            <a:gsLst>
              <a:gs pos="0">
                <a:srgbClr val="FF0000"/>
              </a:gs>
              <a:gs pos="33000">
                <a:schemeClr val="bg1"/>
              </a:gs>
              <a:gs pos="67000">
                <a:schemeClr val="bg1"/>
              </a:gs>
              <a:gs pos="50000">
                <a:srgbClr val="FFFF00"/>
              </a:gs>
              <a:gs pos="100000">
                <a:srgbClr val="00B050"/>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a:off x="6725122" y="2705475"/>
            <a:ext cx="865565" cy="1128563"/>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p:nvPr/>
        </p:nvCxnSpPr>
        <p:spPr>
          <a:xfrm flipV="1">
            <a:off x="6715980" y="4069570"/>
            <a:ext cx="865059" cy="63864"/>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flipV="1">
            <a:off x="6722293" y="4295260"/>
            <a:ext cx="868392" cy="1269877"/>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6715980" y="2214175"/>
            <a:ext cx="874707" cy="329555"/>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flipV="1">
            <a:off x="6748556" y="2853897"/>
            <a:ext cx="856006" cy="806341"/>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V="1">
            <a:off x="6743494" y="3210408"/>
            <a:ext cx="860463" cy="1867362"/>
          </a:xfrm>
          <a:prstGeom prst="straightConnector1">
            <a:avLst/>
          </a:prstGeom>
          <a:ln w="25400">
            <a:solidFill>
              <a:srgbClr val="FFFF00"/>
            </a:solidFill>
            <a:tailEnd type="triangle"/>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a:off x="6735107" y="1705258"/>
            <a:ext cx="855578" cy="702189"/>
          </a:xfrm>
          <a:prstGeom prst="straightConnector1">
            <a:avLst/>
          </a:prstGeom>
          <a:ln w="3175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endCxn id="38" idx="1"/>
          </p:cNvCxnSpPr>
          <p:nvPr/>
        </p:nvCxnSpPr>
        <p:spPr>
          <a:xfrm flipV="1">
            <a:off x="6755369" y="2664607"/>
            <a:ext cx="846538" cy="365852"/>
          </a:xfrm>
          <a:prstGeom prst="straightConnector1">
            <a:avLst/>
          </a:prstGeom>
          <a:ln w="254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V="1">
            <a:off x="6737334" y="3028839"/>
            <a:ext cx="867168" cy="1561486"/>
          </a:xfrm>
          <a:prstGeom prst="straightConnector1">
            <a:avLst/>
          </a:prstGeom>
          <a:ln w="254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35" name="Flowchart: Multidocument 34"/>
          <p:cNvSpPr/>
          <p:nvPr/>
        </p:nvSpPr>
        <p:spPr>
          <a:xfrm>
            <a:off x="7666968" y="2043497"/>
            <a:ext cx="1363133" cy="1271875"/>
          </a:xfrm>
          <a:prstGeom prst="flowChartMultidocument">
            <a:avLst/>
          </a:prstGeom>
          <a:gradFill>
            <a:gsLst>
              <a:gs pos="0">
                <a:srgbClr val="C6D9F1"/>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Flowchart: Multidocument 35"/>
          <p:cNvSpPr/>
          <p:nvPr/>
        </p:nvSpPr>
        <p:spPr>
          <a:xfrm>
            <a:off x="7634046" y="3453868"/>
            <a:ext cx="1303866" cy="1271888"/>
          </a:xfrm>
          <a:prstGeom prst="flowChartMultidocument">
            <a:avLst/>
          </a:prstGeom>
          <a:gradFill>
            <a:gsLst>
              <a:gs pos="0">
                <a:srgbClr val="C6D9F1"/>
              </a:gs>
              <a:gs pos="100000">
                <a:schemeClr val="bg1"/>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TextBox 36"/>
          <p:cNvSpPr txBox="1"/>
          <p:nvPr/>
        </p:nvSpPr>
        <p:spPr>
          <a:xfrm>
            <a:off x="7545233" y="3697773"/>
            <a:ext cx="1197969" cy="830997"/>
          </a:xfrm>
          <a:prstGeom prst="rect">
            <a:avLst/>
          </a:prstGeom>
          <a:noFill/>
        </p:spPr>
        <p:txBody>
          <a:bodyPr wrap="square" rtlCol="0">
            <a:spAutoFit/>
          </a:bodyPr>
          <a:lstStyle/>
          <a:p>
            <a:pPr algn="ctr"/>
            <a:r>
              <a:rPr lang="en-US" sz="1600"/>
              <a:t>Deferred Work </a:t>
            </a:r>
          </a:p>
          <a:p>
            <a:pPr algn="ctr"/>
            <a:r>
              <a:rPr lang="en-US" sz="1600"/>
              <a:t>(lower risk)</a:t>
            </a:r>
          </a:p>
        </p:txBody>
      </p:sp>
      <p:sp>
        <p:nvSpPr>
          <p:cNvPr id="38" name="TextBox 37"/>
          <p:cNvSpPr txBox="1"/>
          <p:nvPr/>
        </p:nvSpPr>
        <p:spPr>
          <a:xfrm>
            <a:off x="7601907" y="2249108"/>
            <a:ext cx="1317070" cy="830997"/>
          </a:xfrm>
          <a:prstGeom prst="rect">
            <a:avLst/>
          </a:prstGeom>
          <a:noFill/>
        </p:spPr>
        <p:txBody>
          <a:bodyPr wrap="square" rtlCol="0">
            <a:spAutoFit/>
          </a:bodyPr>
          <a:lstStyle/>
          <a:p>
            <a:pPr algn="ctr"/>
            <a:r>
              <a:rPr lang="en-US" sz="1600"/>
              <a:t>Work Package</a:t>
            </a:r>
          </a:p>
          <a:p>
            <a:pPr algn="ctr"/>
            <a:r>
              <a:rPr lang="en-US" sz="1600"/>
              <a:t>(higher risk)</a:t>
            </a:r>
          </a:p>
        </p:txBody>
      </p:sp>
      <p:sp>
        <p:nvSpPr>
          <p:cNvPr id="39" name="TextBox 38"/>
          <p:cNvSpPr txBox="1"/>
          <p:nvPr/>
        </p:nvSpPr>
        <p:spPr>
          <a:xfrm rot="16200000">
            <a:off x="2018241" y="3448731"/>
            <a:ext cx="508152" cy="215444"/>
          </a:xfrm>
          <a:prstGeom prst="rect">
            <a:avLst/>
          </a:prstGeom>
          <a:noFill/>
        </p:spPr>
        <p:txBody>
          <a:bodyPr wrap="none" lIns="0" tIns="0" rIns="0" bIns="0" rtlCol="0">
            <a:spAutoFit/>
          </a:bodyPr>
          <a:lstStyle/>
          <a:p>
            <a:r>
              <a:rPr lang="en-US" sz="1400" b="1"/>
              <a:t>SFWL</a:t>
            </a:r>
          </a:p>
        </p:txBody>
      </p:sp>
      <p:cxnSp>
        <p:nvCxnSpPr>
          <p:cNvPr id="40" name="Straight Arrow Connector 39"/>
          <p:cNvCxnSpPr/>
          <p:nvPr/>
        </p:nvCxnSpPr>
        <p:spPr>
          <a:xfrm>
            <a:off x="8180687" y="4644471"/>
            <a:ext cx="0" cy="38743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1" name="Flowchart: Multidocument 40"/>
          <p:cNvSpPr/>
          <p:nvPr/>
        </p:nvSpPr>
        <p:spPr>
          <a:xfrm>
            <a:off x="7530776" y="5072478"/>
            <a:ext cx="1303866" cy="1271888"/>
          </a:xfrm>
          <a:prstGeom prst="flowChartMultidocument">
            <a:avLst/>
          </a:prstGeom>
          <a:gradFill>
            <a:gsLst>
              <a:gs pos="0">
                <a:srgbClr val="C6D9F1"/>
              </a:gs>
              <a:gs pos="100000">
                <a:schemeClr val="bg1"/>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rPr>
              <a:t>POM input</a:t>
            </a:r>
          </a:p>
        </p:txBody>
      </p:sp>
      <p:sp>
        <p:nvSpPr>
          <p:cNvPr id="42" name="TextBox 41"/>
          <p:cNvSpPr txBox="1"/>
          <p:nvPr/>
        </p:nvSpPr>
        <p:spPr>
          <a:xfrm rot="16200000">
            <a:off x="1812725" y="4567542"/>
            <a:ext cx="1005840" cy="215444"/>
          </a:xfrm>
          <a:prstGeom prst="rect">
            <a:avLst/>
          </a:prstGeom>
          <a:noFill/>
        </p:spPr>
        <p:txBody>
          <a:bodyPr wrap="square" lIns="0" tIns="0" rIns="0" bIns="0" rtlCol="0">
            <a:spAutoFit/>
          </a:bodyPr>
          <a:lstStyle/>
          <a:p>
            <a:pPr algn="ctr"/>
            <a:r>
              <a:rPr lang="en-US" sz="1400" b="1"/>
              <a:t>Work Req</a:t>
            </a:r>
            <a:r>
              <a:rPr lang="en-US" sz="1400"/>
              <a:t>.</a:t>
            </a:r>
          </a:p>
        </p:txBody>
      </p:sp>
      <p:sp>
        <p:nvSpPr>
          <p:cNvPr id="43" name="TextBox 42"/>
          <p:cNvSpPr txBox="1"/>
          <p:nvPr/>
        </p:nvSpPr>
        <p:spPr>
          <a:xfrm rot="16200000">
            <a:off x="1978415" y="2325172"/>
            <a:ext cx="587807" cy="215444"/>
          </a:xfrm>
          <a:prstGeom prst="rect">
            <a:avLst/>
          </a:prstGeom>
          <a:noFill/>
        </p:spPr>
        <p:txBody>
          <a:bodyPr wrap="square" lIns="0" tIns="0" rIns="0" bIns="0" rtlCol="0">
            <a:spAutoFit/>
          </a:bodyPr>
          <a:lstStyle/>
          <a:p>
            <a:r>
              <a:rPr lang="en-US" sz="1400" b="1"/>
              <a:t>PMSF</a:t>
            </a:r>
          </a:p>
        </p:txBody>
      </p:sp>
      <p:sp>
        <p:nvSpPr>
          <p:cNvPr id="44" name="Right Arrow Callout 43"/>
          <p:cNvSpPr/>
          <p:nvPr/>
        </p:nvSpPr>
        <p:spPr>
          <a:xfrm rot="2135474">
            <a:off x="1393229" y="1407024"/>
            <a:ext cx="926411" cy="341833"/>
          </a:xfrm>
          <a:prstGeom prst="rightArrowCallou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OEM/TWH</a:t>
            </a:r>
            <a:endParaRPr lang="en-US" sz="1600">
              <a:solidFill>
                <a:schemeClr val="tx1"/>
              </a:solidFill>
            </a:endParaRPr>
          </a:p>
        </p:txBody>
      </p:sp>
      <p:sp>
        <p:nvSpPr>
          <p:cNvPr id="45" name="Left Arrow Callout 44"/>
          <p:cNvSpPr/>
          <p:nvPr/>
        </p:nvSpPr>
        <p:spPr>
          <a:xfrm rot="19973920">
            <a:off x="2924942" y="1461126"/>
            <a:ext cx="943740" cy="318928"/>
          </a:xfrm>
          <a:prstGeom prst="leftArrowCallou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OEM/TWH</a:t>
            </a:r>
          </a:p>
        </p:txBody>
      </p:sp>
      <p:sp>
        <p:nvSpPr>
          <p:cNvPr id="46" name="Left Arrow Callout 45"/>
          <p:cNvSpPr/>
          <p:nvPr/>
        </p:nvSpPr>
        <p:spPr>
          <a:xfrm rot="21433857">
            <a:off x="3188672" y="2253103"/>
            <a:ext cx="1400426" cy="318928"/>
          </a:xfrm>
          <a:prstGeom prst="leftArrowCallout">
            <a:avLst>
              <a:gd name="adj1" fmla="val 25000"/>
              <a:gd name="adj2" fmla="val 25000"/>
              <a:gd name="adj3" fmla="val 25000"/>
              <a:gd name="adj4" fmla="val 68332"/>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Regulatory </a:t>
            </a:r>
          </a:p>
        </p:txBody>
      </p:sp>
      <p:sp>
        <p:nvSpPr>
          <p:cNvPr id="47" name="Right Arrow Callout 46"/>
          <p:cNvSpPr/>
          <p:nvPr/>
        </p:nvSpPr>
        <p:spPr>
          <a:xfrm rot="1525756">
            <a:off x="768604" y="1698534"/>
            <a:ext cx="1364958"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Condition Monitoring</a:t>
            </a:r>
          </a:p>
        </p:txBody>
      </p:sp>
      <p:sp>
        <p:nvSpPr>
          <p:cNvPr id="48" name="Right Arrow Callout 47"/>
          <p:cNvSpPr/>
          <p:nvPr/>
        </p:nvSpPr>
        <p:spPr>
          <a:xfrm rot="159789">
            <a:off x="647048" y="2206968"/>
            <a:ext cx="1364958" cy="341833"/>
          </a:xfrm>
          <a:prstGeom prst="rightArrowCallout">
            <a:avLst>
              <a:gd name="adj1" fmla="val 25000"/>
              <a:gd name="adj2" fmla="val 25000"/>
              <a:gd name="adj3" fmla="val 25000"/>
              <a:gd name="adj4" fmla="val 76943"/>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Regulatory/ PMP</a:t>
            </a:r>
          </a:p>
        </p:txBody>
      </p:sp>
      <p:sp>
        <p:nvSpPr>
          <p:cNvPr id="49" name="Right Arrow Callout 48"/>
          <p:cNvSpPr/>
          <p:nvPr/>
        </p:nvSpPr>
        <p:spPr>
          <a:xfrm>
            <a:off x="580260" y="3327635"/>
            <a:ext cx="1364958"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Self Directed</a:t>
            </a:r>
          </a:p>
        </p:txBody>
      </p:sp>
      <p:sp>
        <p:nvSpPr>
          <p:cNvPr id="50" name="Right Arrow Callout 49"/>
          <p:cNvSpPr/>
          <p:nvPr/>
        </p:nvSpPr>
        <p:spPr>
          <a:xfrm>
            <a:off x="617698" y="4070300"/>
            <a:ext cx="1313913"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Material Assessments</a:t>
            </a:r>
          </a:p>
        </p:txBody>
      </p:sp>
      <p:sp>
        <p:nvSpPr>
          <p:cNvPr id="51" name="Right Arrow Callout 50"/>
          <p:cNvSpPr/>
          <p:nvPr/>
        </p:nvSpPr>
        <p:spPr>
          <a:xfrm>
            <a:off x="608746" y="4477923"/>
            <a:ext cx="1318095"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ABS COC/SC</a:t>
            </a:r>
          </a:p>
        </p:txBody>
      </p:sp>
      <p:sp>
        <p:nvSpPr>
          <p:cNvPr id="52" name="Right Arrow Callout 51"/>
          <p:cNvSpPr/>
          <p:nvPr/>
        </p:nvSpPr>
        <p:spPr>
          <a:xfrm>
            <a:off x="604163" y="4892022"/>
            <a:ext cx="1340984" cy="341833"/>
          </a:xfrm>
          <a:prstGeom prst="rightArrowCallout">
            <a:avLst>
              <a:gd name="adj1" fmla="val 25000"/>
              <a:gd name="adj2" fmla="val 25000"/>
              <a:gd name="adj3" fmla="val 25000"/>
              <a:gd name="adj4" fmla="val 79440"/>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Closed Loop Assessments</a:t>
            </a:r>
          </a:p>
        </p:txBody>
      </p:sp>
      <p:sp>
        <p:nvSpPr>
          <p:cNvPr id="53" name="Left Arrow Callout 52"/>
          <p:cNvSpPr/>
          <p:nvPr/>
        </p:nvSpPr>
        <p:spPr>
          <a:xfrm>
            <a:off x="3257603" y="3065690"/>
            <a:ext cx="1344850" cy="336295"/>
          </a:xfrm>
          <a:prstGeom prst="leftArrowCallout">
            <a:avLst>
              <a:gd name="adj1" fmla="val 25000"/>
              <a:gd name="adj2" fmla="val 25000"/>
              <a:gd name="adj3" fmla="val 25000"/>
              <a:gd name="adj4" fmla="val 70171"/>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Ship Generated</a:t>
            </a:r>
          </a:p>
        </p:txBody>
      </p:sp>
      <p:sp>
        <p:nvSpPr>
          <p:cNvPr id="54" name="Left Arrow Callout 53"/>
          <p:cNvSpPr/>
          <p:nvPr/>
        </p:nvSpPr>
        <p:spPr>
          <a:xfrm>
            <a:off x="3248863" y="3621378"/>
            <a:ext cx="1363475"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PPE Generated </a:t>
            </a:r>
          </a:p>
        </p:txBody>
      </p:sp>
      <p:sp>
        <p:nvSpPr>
          <p:cNvPr id="56" name="Left Arrow Callout 55"/>
          <p:cNvSpPr/>
          <p:nvPr/>
        </p:nvSpPr>
        <p:spPr>
          <a:xfrm>
            <a:off x="3243659" y="4071744"/>
            <a:ext cx="1368679"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Mission/ Sponsor</a:t>
            </a:r>
          </a:p>
        </p:txBody>
      </p:sp>
      <p:sp>
        <p:nvSpPr>
          <p:cNvPr id="57" name="Left Arrow Callout 56"/>
          <p:cNvSpPr/>
          <p:nvPr/>
        </p:nvSpPr>
        <p:spPr>
          <a:xfrm>
            <a:off x="3253542" y="4459673"/>
            <a:ext cx="1348911"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Safety/ Regulatory </a:t>
            </a:r>
          </a:p>
        </p:txBody>
      </p:sp>
      <p:sp>
        <p:nvSpPr>
          <p:cNvPr id="58" name="Left Arrow Callout 57"/>
          <p:cNvSpPr/>
          <p:nvPr/>
        </p:nvSpPr>
        <p:spPr>
          <a:xfrm>
            <a:off x="3286371" y="4881092"/>
            <a:ext cx="1303694" cy="318928"/>
          </a:xfrm>
          <a:prstGeom prst="leftArrowCallout">
            <a:avLst>
              <a:gd name="adj1" fmla="val 25000"/>
              <a:gd name="adj2" fmla="val 25000"/>
              <a:gd name="adj3" fmla="val 25000"/>
              <a:gd name="adj4" fmla="val 71765"/>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OERA</a:t>
            </a:r>
          </a:p>
        </p:txBody>
      </p:sp>
      <p:sp>
        <p:nvSpPr>
          <p:cNvPr id="61" name="Right Arrow 60"/>
          <p:cNvSpPr/>
          <p:nvPr/>
        </p:nvSpPr>
        <p:spPr>
          <a:xfrm>
            <a:off x="4985281" y="1477496"/>
            <a:ext cx="990420" cy="1453107"/>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TextBox 61"/>
          <p:cNvSpPr txBox="1"/>
          <p:nvPr/>
        </p:nvSpPr>
        <p:spPr>
          <a:xfrm>
            <a:off x="5047333" y="1941755"/>
            <a:ext cx="614271" cy="523220"/>
          </a:xfrm>
          <a:prstGeom prst="rect">
            <a:avLst/>
          </a:prstGeom>
          <a:noFill/>
        </p:spPr>
        <p:txBody>
          <a:bodyPr wrap="none" rtlCol="0">
            <a:spAutoFit/>
          </a:bodyPr>
          <a:lstStyle/>
          <a:p>
            <a:r>
              <a:rPr lang="en-US" sz="1400"/>
              <a:t>CCSI</a:t>
            </a:r>
          </a:p>
          <a:p>
            <a:r>
              <a:rPr lang="en-US" sz="1400"/>
              <a:t>CSI</a:t>
            </a:r>
          </a:p>
        </p:txBody>
      </p:sp>
      <p:sp>
        <p:nvSpPr>
          <p:cNvPr id="63" name="Right Arrow 62"/>
          <p:cNvSpPr/>
          <p:nvPr/>
        </p:nvSpPr>
        <p:spPr>
          <a:xfrm>
            <a:off x="5134325" y="4788261"/>
            <a:ext cx="860934" cy="588741"/>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5133780" y="4944259"/>
            <a:ext cx="728277" cy="307777"/>
          </a:xfrm>
          <a:prstGeom prst="rect">
            <a:avLst/>
          </a:prstGeom>
          <a:noFill/>
        </p:spPr>
        <p:txBody>
          <a:bodyPr wrap="none" rtlCol="0">
            <a:spAutoFit/>
          </a:bodyPr>
          <a:lstStyle/>
          <a:p>
            <a:pPr algn="ctr"/>
            <a:r>
              <a:rPr lang="en-US" sz="1400"/>
              <a:t>T-ALTs</a:t>
            </a:r>
          </a:p>
        </p:txBody>
      </p:sp>
      <p:sp>
        <p:nvSpPr>
          <p:cNvPr id="65" name="Right Arrow 64"/>
          <p:cNvSpPr/>
          <p:nvPr/>
        </p:nvSpPr>
        <p:spPr>
          <a:xfrm>
            <a:off x="5120902" y="3302376"/>
            <a:ext cx="893073" cy="710461"/>
          </a:xfrm>
          <a:prstGeom prst="rightArrow">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TextBox 65"/>
          <p:cNvSpPr txBox="1"/>
          <p:nvPr/>
        </p:nvSpPr>
        <p:spPr>
          <a:xfrm>
            <a:off x="5112952" y="3507006"/>
            <a:ext cx="801823" cy="307777"/>
          </a:xfrm>
          <a:prstGeom prst="rect">
            <a:avLst/>
          </a:prstGeom>
          <a:noFill/>
        </p:spPr>
        <p:txBody>
          <a:bodyPr wrap="none" rtlCol="0">
            <a:spAutoFit/>
          </a:bodyPr>
          <a:lstStyle/>
          <a:p>
            <a:r>
              <a:rPr lang="en-US" sz="1400"/>
              <a:t>Repairs</a:t>
            </a:r>
          </a:p>
        </p:txBody>
      </p:sp>
      <p:sp>
        <p:nvSpPr>
          <p:cNvPr id="68" name="Left Arrow Callout 67"/>
          <p:cNvSpPr/>
          <p:nvPr/>
        </p:nvSpPr>
        <p:spPr>
          <a:xfrm>
            <a:off x="3234313" y="2688069"/>
            <a:ext cx="1378025" cy="318928"/>
          </a:xfrm>
          <a:prstGeom prst="leftArrowCallout">
            <a:avLst>
              <a:gd name="adj1" fmla="val 25000"/>
              <a:gd name="adj2" fmla="val 25000"/>
              <a:gd name="adj3" fmla="val 25000"/>
              <a:gd name="adj4" fmla="val 69414"/>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Command Directed </a:t>
            </a:r>
          </a:p>
        </p:txBody>
      </p:sp>
      <p:sp>
        <p:nvSpPr>
          <p:cNvPr id="69" name="Right Arrow Callout 68"/>
          <p:cNvSpPr/>
          <p:nvPr/>
        </p:nvSpPr>
        <p:spPr>
          <a:xfrm>
            <a:off x="604163" y="2676830"/>
            <a:ext cx="1364958" cy="341833"/>
          </a:xfrm>
          <a:prstGeom prst="rightArrowCallout">
            <a:avLst>
              <a:gd name="adj1" fmla="val 25000"/>
              <a:gd name="adj2" fmla="val 25000"/>
              <a:gd name="adj3" fmla="val 25000"/>
              <a:gd name="adj4" fmla="val 74941"/>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a:solidFill>
                  <a:schemeClr val="tx1"/>
                </a:solidFill>
              </a:rPr>
              <a:t>Command Directed</a:t>
            </a:r>
          </a:p>
        </p:txBody>
      </p:sp>
      <p:sp>
        <p:nvSpPr>
          <p:cNvPr id="2" name="TextBox 1"/>
          <p:cNvSpPr txBox="1"/>
          <p:nvPr/>
        </p:nvSpPr>
        <p:spPr>
          <a:xfrm>
            <a:off x="1926841" y="5623073"/>
            <a:ext cx="755511" cy="738664"/>
          </a:xfrm>
          <a:prstGeom prst="rect">
            <a:avLst/>
          </a:prstGeom>
          <a:noFill/>
        </p:spPr>
        <p:txBody>
          <a:bodyPr wrap="square" rtlCol="0">
            <a:spAutoFit/>
          </a:bodyPr>
          <a:lstStyle/>
          <a:p>
            <a:pPr algn="ctr"/>
            <a:r>
              <a:rPr lang="en-US" sz="1400" b="1">
                <a:solidFill>
                  <a:schemeClr val="tx1">
                    <a:lumMod val="85000"/>
                    <a:lumOff val="15000"/>
                  </a:schemeClr>
                </a:solidFill>
              </a:rPr>
              <a:t>C/E</a:t>
            </a:r>
          </a:p>
          <a:p>
            <a:pPr algn="ctr"/>
            <a:r>
              <a:rPr lang="en-US" sz="1400" b="1">
                <a:solidFill>
                  <a:schemeClr val="tx1">
                    <a:lumMod val="85000"/>
                    <a:lumOff val="15000"/>
                  </a:schemeClr>
                </a:solidFill>
              </a:rPr>
              <a:t>Repair Officer</a:t>
            </a:r>
          </a:p>
        </p:txBody>
      </p:sp>
      <p:sp>
        <p:nvSpPr>
          <p:cNvPr id="70" name="TextBox 69"/>
          <p:cNvSpPr txBox="1"/>
          <p:nvPr/>
        </p:nvSpPr>
        <p:spPr>
          <a:xfrm>
            <a:off x="2557920" y="5646990"/>
            <a:ext cx="755511" cy="307777"/>
          </a:xfrm>
          <a:prstGeom prst="rect">
            <a:avLst/>
          </a:prstGeom>
          <a:noFill/>
        </p:spPr>
        <p:txBody>
          <a:bodyPr wrap="square" rtlCol="0">
            <a:spAutoFit/>
          </a:bodyPr>
          <a:lstStyle/>
          <a:p>
            <a:pPr algn="ctr"/>
            <a:r>
              <a:rPr lang="en-US" sz="1400" b="1">
                <a:solidFill>
                  <a:schemeClr val="tx1">
                    <a:lumMod val="85000"/>
                    <a:lumOff val="15000"/>
                  </a:schemeClr>
                </a:solidFill>
              </a:rPr>
              <a:t>PPE</a:t>
            </a:r>
          </a:p>
        </p:txBody>
      </p:sp>
      <p:sp>
        <p:nvSpPr>
          <p:cNvPr id="10" name="Up Arrow 9"/>
          <p:cNvSpPr/>
          <p:nvPr/>
        </p:nvSpPr>
        <p:spPr>
          <a:xfrm>
            <a:off x="2831863" y="5363739"/>
            <a:ext cx="207623" cy="30721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Up Arrow 70"/>
          <p:cNvSpPr/>
          <p:nvPr/>
        </p:nvSpPr>
        <p:spPr>
          <a:xfrm>
            <a:off x="2207922" y="5353279"/>
            <a:ext cx="207623" cy="307213"/>
          </a:xfrm>
          <a:prstGeom prst="up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9836522">
            <a:off x="4539834" y="1487093"/>
            <a:ext cx="1005403" cy="584775"/>
          </a:xfrm>
          <a:prstGeom prst="rect">
            <a:avLst/>
          </a:prstGeom>
          <a:noFill/>
        </p:spPr>
        <p:txBody>
          <a:bodyPr wrap="none" lIns="91440" tIns="45720" rIns="91440" bIns="45720">
            <a:spAutoFit/>
          </a:bodyPr>
          <a:lstStyle/>
          <a:p>
            <a:pPr algn="ct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85%</a:t>
            </a:r>
          </a:p>
        </p:txBody>
      </p:sp>
      <p:sp>
        <p:nvSpPr>
          <p:cNvPr id="77" name="Rectangle 76"/>
          <p:cNvSpPr/>
          <p:nvPr/>
        </p:nvSpPr>
        <p:spPr>
          <a:xfrm rot="19836522">
            <a:off x="4664080" y="3157654"/>
            <a:ext cx="1005403" cy="584775"/>
          </a:xfrm>
          <a:prstGeom prst="rect">
            <a:avLst/>
          </a:prstGeom>
          <a:noFill/>
        </p:spPr>
        <p:txBody>
          <a:bodyPr wrap="square" lIns="91440" tIns="45720" rIns="91440" bIns="45720">
            <a:spAutoFit/>
          </a:bodyPr>
          <a:lstStyle/>
          <a:p>
            <a:pPr algn="ctr"/>
            <a:r>
              <a:rPr lang="en-US" sz="3200" b="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10</a:t>
            </a: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a:t>
            </a:r>
          </a:p>
        </p:txBody>
      </p:sp>
      <p:sp>
        <p:nvSpPr>
          <p:cNvPr id="78" name="Rectangle 77"/>
          <p:cNvSpPr/>
          <p:nvPr/>
        </p:nvSpPr>
        <p:spPr>
          <a:xfrm rot="19836522">
            <a:off x="4744881" y="4568879"/>
            <a:ext cx="777777" cy="584775"/>
          </a:xfrm>
          <a:prstGeom prst="rect">
            <a:avLst/>
          </a:prstGeom>
          <a:noFill/>
        </p:spPr>
        <p:txBody>
          <a:bodyPr wrap="none" lIns="91440" tIns="45720" rIns="91440" bIns="45720">
            <a:spAutoFit/>
          </a:bodyPr>
          <a:lstStyle/>
          <a:p>
            <a:pPr algn="ctr"/>
            <a:r>
              <a:rPr lang="en-US" sz="3200" b="1" cap="none" spc="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5%</a:t>
            </a:r>
          </a:p>
        </p:txBody>
      </p:sp>
      <p:sp>
        <p:nvSpPr>
          <p:cNvPr id="4" name="TextBox 3">
            <a:extLst>
              <a:ext uri="{FF2B5EF4-FFF2-40B4-BE49-F238E27FC236}">
                <a16:creationId xmlns:a16="http://schemas.microsoft.com/office/drawing/2014/main" id="{70DFF059-8E64-2FDD-7FA0-DD2B62DBAA73}"/>
              </a:ext>
            </a:extLst>
          </p:cNvPr>
          <p:cNvSpPr txBox="1"/>
          <p:nvPr/>
        </p:nvSpPr>
        <p:spPr>
          <a:xfrm>
            <a:off x="5612399" y="1172699"/>
            <a:ext cx="1762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latin typeface="Arial"/>
                <a:cs typeface="Arial"/>
              </a:rPr>
              <a:t>Risk Assessed</a:t>
            </a:r>
            <a:endParaRPr lang="en-US" u="sng"/>
          </a:p>
        </p:txBody>
      </p:sp>
      <p:sp>
        <p:nvSpPr>
          <p:cNvPr id="5" name="TextBox 4">
            <a:extLst>
              <a:ext uri="{FF2B5EF4-FFF2-40B4-BE49-F238E27FC236}">
                <a16:creationId xmlns:a16="http://schemas.microsoft.com/office/drawing/2014/main" id="{AF84CB8F-0375-A22F-43CC-D51156806AF4}"/>
              </a:ext>
            </a:extLst>
          </p:cNvPr>
          <p:cNvSpPr txBox="1"/>
          <p:nvPr/>
        </p:nvSpPr>
        <p:spPr>
          <a:xfrm>
            <a:off x="7366499" y="1169099"/>
            <a:ext cx="3382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latin typeface="Arial"/>
                <a:cs typeface="Arial"/>
              </a:rPr>
              <a:t>Life Cycle Plan</a:t>
            </a:r>
            <a:endParaRPr lang="en-US" u="sng"/>
          </a:p>
        </p:txBody>
      </p:sp>
    </p:spTree>
    <p:extLst>
      <p:ext uri="{BB962C8B-B14F-4D97-AF65-F5344CB8AC3E}">
        <p14:creationId xmlns:p14="http://schemas.microsoft.com/office/powerpoint/2010/main" val="380301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additive="base">
                                        <p:cTn id="7" dur="500" fill="hold"/>
                                        <p:tgtEl>
                                          <p:spTgt spid="61"/>
                                        </p:tgtEl>
                                        <p:attrNameLst>
                                          <p:attrName>ppt_x</p:attrName>
                                        </p:attrNameLst>
                                      </p:cBhvr>
                                      <p:tavLst>
                                        <p:tav tm="0">
                                          <p:val>
                                            <p:strVal val="0-#ppt_w/2"/>
                                          </p:val>
                                        </p:tav>
                                        <p:tav tm="100000">
                                          <p:val>
                                            <p:strVal val="#ppt_x"/>
                                          </p:val>
                                        </p:tav>
                                      </p:tavLst>
                                    </p:anim>
                                    <p:anim calcmode="lin" valueType="num">
                                      <p:cBhvr additive="base">
                                        <p:cTn id="8" dur="500" fill="hold"/>
                                        <p:tgtEl>
                                          <p:spTgt spid="6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500" fill="hold"/>
                                        <p:tgtEl>
                                          <p:spTgt spid="62"/>
                                        </p:tgtEl>
                                        <p:attrNameLst>
                                          <p:attrName>ppt_x</p:attrName>
                                        </p:attrNameLst>
                                      </p:cBhvr>
                                      <p:tavLst>
                                        <p:tav tm="0">
                                          <p:val>
                                            <p:strVal val="0-#ppt_w/2"/>
                                          </p:val>
                                        </p:tav>
                                        <p:tav tm="100000">
                                          <p:val>
                                            <p:strVal val="#ppt_x"/>
                                          </p:val>
                                        </p:tav>
                                      </p:tavLst>
                                    </p:anim>
                                    <p:anim calcmode="lin" valueType="num">
                                      <p:cBhvr additive="base">
                                        <p:cTn id="12" dur="500" fill="hold"/>
                                        <p:tgtEl>
                                          <p:spTgt spid="6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additive="base">
                                        <p:cTn id="15" dur="500" fill="hold"/>
                                        <p:tgtEl>
                                          <p:spTgt spid="63"/>
                                        </p:tgtEl>
                                        <p:attrNameLst>
                                          <p:attrName>ppt_x</p:attrName>
                                        </p:attrNameLst>
                                      </p:cBhvr>
                                      <p:tavLst>
                                        <p:tav tm="0">
                                          <p:val>
                                            <p:strVal val="0-#ppt_w/2"/>
                                          </p:val>
                                        </p:tav>
                                        <p:tav tm="100000">
                                          <p:val>
                                            <p:strVal val="#ppt_x"/>
                                          </p:val>
                                        </p:tav>
                                      </p:tavLst>
                                    </p:anim>
                                    <p:anim calcmode="lin" valueType="num">
                                      <p:cBhvr additive="base">
                                        <p:cTn id="16" dur="500" fill="hold"/>
                                        <p:tgtEl>
                                          <p:spTgt spid="63"/>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additive="base">
                                        <p:cTn id="19" dur="500" fill="hold"/>
                                        <p:tgtEl>
                                          <p:spTgt spid="64"/>
                                        </p:tgtEl>
                                        <p:attrNameLst>
                                          <p:attrName>ppt_x</p:attrName>
                                        </p:attrNameLst>
                                      </p:cBhvr>
                                      <p:tavLst>
                                        <p:tav tm="0">
                                          <p:val>
                                            <p:strVal val="0-#ppt_w/2"/>
                                          </p:val>
                                        </p:tav>
                                        <p:tav tm="100000">
                                          <p:val>
                                            <p:strVal val="#ppt_x"/>
                                          </p:val>
                                        </p:tav>
                                      </p:tavLst>
                                    </p:anim>
                                    <p:anim calcmode="lin" valueType="num">
                                      <p:cBhvr additive="base">
                                        <p:cTn id="20" dur="500" fill="hold"/>
                                        <p:tgtEl>
                                          <p:spTgt spid="64"/>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65"/>
                                        </p:tgtEl>
                                        <p:attrNameLst>
                                          <p:attrName>style.visibility</p:attrName>
                                        </p:attrNameLst>
                                      </p:cBhvr>
                                      <p:to>
                                        <p:strVal val="visible"/>
                                      </p:to>
                                    </p:set>
                                    <p:anim calcmode="lin" valueType="num">
                                      <p:cBhvr additive="base">
                                        <p:cTn id="23" dur="500" fill="hold"/>
                                        <p:tgtEl>
                                          <p:spTgt spid="65"/>
                                        </p:tgtEl>
                                        <p:attrNameLst>
                                          <p:attrName>ppt_x</p:attrName>
                                        </p:attrNameLst>
                                      </p:cBhvr>
                                      <p:tavLst>
                                        <p:tav tm="0">
                                          <p:val>
                                            <p:strVal val="0-#ppt_w/2"/>
                                          </p:val>
                                        </p:tav>
                                        <p:tav tm="100000">
                                          <p:val>
                                            <p:strVal val="#ppt_x"/>
                                          </p:val>
                                        </p:tav>
                                      </p:tavLst>
                                    </p:anim>
                                    <p:anim calcmode="lin" valueType="num">
                                      <p:cBhvr additive="base">
                                        <p:cTn id="24" dur="500" fill="hold"/>
                                        <p:tgtEl>
                                          <p:spTgt spid="65"/>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anim calcmode="lin" valueType="num">
                                      <p:cBhvr additive="base">
                                        <p:cTn id="27" dur="500" fill="hold"/>
                                        <p:tgtEl>
                                          <p:spTgt spid="66"/>
                                        </p:tgtEl>
                                        <p:attrNameLst>
                                          <p:attrName>ppt_x</p:attrName>
                                        </p:attrNameLst>
                                      </p:cBhvr>
                                      <p:tavLst>
                                        <p:tav tm="0">
                                          <p:val>
                                            <p:strVal val="0-#ppt_w/2"/>
                                          </p:val>
                                        </p:tav>
                                        <p:tav tm="100000">
                                          <p:val>
                                            <p:strVal val="#ppt_x"/>
                                          </p:val>
                                        </p:tav>
                                      </p:tavLst>
                                    </p:anim>
                                    <p:anim calcmode="lin" valueType="num">
                                      <p:cBhvr additive="base">
                                        <p:cTn id="28" dur="500" fill="hold"/>
                                        <p:tgtEl>
                                          <p:spTgt spid="66"/>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35" grpId="0" animBg="1"/>
      <p:bldP spid="36" grpId="0" animBg="1"/>
      <p:bldP spid="37" grpId="0"/>
      <p:bldP spid="38" grpId="0"/>
      <p:bldP spid="41" grpId="0" animBg="1"/>
      <p:bldP spid="61" grpId="0" animBg="1"/>
      <p:bldP spid="62" grpId="0"/>
      <p:bldP spid="63" grpId="0" animBg="1"/>
      <p:bldP spid="64" grpId="0"/>
      <p:bldP spid="65" grpId="0" animBg="1"/>
      <p:bldP spid="66" grpId="0"/>
    </p:bld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MSC Briefing Template 2019">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SC Briefing Template 2019" id="{550F33D8-0330-433D-93F1-1BEC7C910C62}" vid="{B023C97D-31C5-43FF-A926-B949F2C4760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0032F3C7D1D7E4B9A5C69B4C164F040" ma:contentTypeVersion="13" ma:contentTypeDescription="Create a new document." ma:contentTypeScope="" ma:versionID="375e49de20ae7f202c307a1bd38b28f1">
  <xsd:schema xmlns:xsd="http://www.w3.org/2001/XMLSchema" xmlns:xs="http://www.w3.org/2001/XMLSchema" xmlns:p="http://schemas.microsoft.com/office/2006/metadata/properties" xmlns:ns2="70aed978-1a13-4d3e-b00e-ccef01c268d8" xmlns:ns3="a176f8c4-1a0f-489e-9c8d-9e882f186c72" targetNamespace="http://schemas.microsoft.com/office/2006/metadata/properties" ma:root="true" ma:fieldsID="5dbdc12ef99ed6723e50ef481026b586" ns2:_="" ns3:_="">
    <xsd:import namespace="70aed978-1a13-4d3e-b00e-ccef01c268d8"/>
    <xsd:import namespace="a176f8c4-1a0f-489e-9c8d-9e882f186c7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aed978-1a13-4d3e-b00e-ccef01c268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acef215b-19b7-4691-95f4-27d2fe62d5df"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76f8c4-1a0f-489e-9c8d-9e882f186c7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7e5738e-272d-4699-9940-f567f477a545}" ma:internalName="TaxCatchAll" ma:showField="CatchAllData" ma:web="a176f8c4-1a0f-489e-9c8d-9e882f186c7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176f8c4-1a0f-489e-9c8d-9e882f186c72">
      <UserInfo>
        <DisplayName>McCauley, Brendan E CIV USN COMSC NORFOLK VA (USA)</DisplayName>
        <AccountId>70</AccountId>
        <AccountType/>
      </UserInfo>
    </SharedWithUsers>
    <lcf76f155ced4ddcb4097134ff3c332f xmlns="70aed978-1a13-4d3e-b00e-ccef01c268d8">
      <Terms xmlns="http://schemas.microsoft.com/office/infopath/2007/PartnerControls"/>
    </lcf76f155ced4ddcb4097134ff3c332f>
    <TaxCatchAll xmlns="a176f8c4-1a0f-489e-9c8d-9e882f186c72" xsi:nil="true"/>
  </documentManagement>
</p:properties>
</file>

<file path=customXml/itemProps1.xml><?xml version="1.0" encoding="utf-8"?>
<ds:datastoreItem xmlns:ds="http://schemas.openxmlformats.org/officeDocument/2006/customXml" ds:itemID="{3584622A-CF74-426C-BC18-855CE567ADDD}">
  <ds:schemaRefs>
    <ds:schemaRef ds:uri="http://schemas.microsoft.com/sharepoint/v3/contenttype/forms"/>
  </ds:schemaRefs>
</ds:datastoreItem>
</file>

<file path=customXml/itemProps2.xml><?xml version="1.0" encoding="utf-8"?>
<ds:datastoreItem xmlns:ds="http://schemas.openxmlformats.org/officeDocument/2006/customXml" ds:itemID="{393A9465-ADC2-4EAD-AD49-BCDC7822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aed978-1a13-4d3e-b00e-ccef01c268d8"/>
    <ds:schemaRef ds:uri="a176f8c4-1a0f-489e-9c8d-9e882f186c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92BA63-FB3B-4061-97BA-E8901B303531}">
  <ds:schemaRefs>
    <ds:schemaRef ds:uri="70aed978-1a13-4d3e-b00e-ccef01c268d8"/>
    <ds:schemaRef ds:uri="http://schemas.microsoft.com/office/infopath/2007/PartnerControls"/>
    <ds:schemaRef ds:uri="http://purl.org/dc/terms/"/>
    <ds:schemaRef ds:uri="a176f8c4-1a0f-489e-9c8d-9e882f186c72"/>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1743</TotalTime>
  <Words>1908</Words>
  <Application>Microsoft Office PowerPoint</Application>
  <PresentationFormat>On-screen Show (4:3)</PresentationFormat>
  <Paragraphs>268</Paragraphs>
  <Slides>13</Slides>
  <Notes>4</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Custom Design</vt:lpstr>
      <vt:lpstr>1_Office Theme</vt:lpstr>
      <vt:lpstr>1_MSC Briefing Template 2019</vt:lpstr>
      <vt:lpstr>メンテナンスと修理の方法</vt:lpstr>
      <vt:lpstr>船舶の耐用年数延長計画</vt:lpstr>
      <vt:lpstr>その他の船舶の耐用年数延長計画</vt:lpstr>
      <vt:lpstr>T-AO Fg Model</vt:lpstr>
      <vt:lpstr>PowerPoint Presentation</vt:lpstr>
      <vt:lpstr>メンテナンス計画</vt:lpstr>
      <vt:lpstr>メンテナンス計画</vt:lpstr>
      <vt:lpstr>CSI/CCSI Usage vs Change Orders</vt:lpstr>
      <vt:lpstr>Integrated Requirements in  SAMM</vt:lpstr>
      <vt:lpstr>T-AO Fg Model and Maintenance Planning</vt:lpstr>
      <vt:lpstr>Shipyard Execution</vt:lpstr>
      <vt:lpstr>実行サポート</vt:lpstr>
      <vt:lpstr>OEMとMSCの良好な関係</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Frazier, steven</dc:creator>
  <cp:lastModifiedBy>Timothy Olson</cp:lastModifiedBy>
  <cp:revision>115</cp:revision>
  <cp:lastPrinted>2022-02-25T21:36:30Z</cp:lastPrinted>
  <dcterms:created xsi:type="dcterms:W3CDTF">2017-01-03T11:29:31Z</dcterms:created>
  <dcterms:modified xsi:type="dcterms:W3CDTF">2023-07-21T01:57:40Z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0x01010030032F3C7D1D7E4B9A5C69B4C164F040</vt:lpwstr>
  </property>
  <property fmtid="{D5CDD505-2E9C-101B-9397-08002B2CF9AE}" pid="3" name="MediaServiceImageTags">
    <vt:lpwstr/>
  </property>
</Properties>
</file>